
<file path=[Content_Types].xml><?xml version="1.0" encoding="utf-8"?>
<Types xmlns="http://schemas.openxmlformats.org/package/2006/content-types">
  <Default Extension="jpeg" ContentType="image/jpeg"/>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3"/>
  </p:sldMasterIdLst>
  <p:notesMasterIdLst>
    <p:notesMasterId r:id="rId5"/>
  </p:notesMasterIdLst>
  <p:handoutMasterIdLst>
    <p:handoutMasterId r:id="rId44"/>
  </p:handoutMasterIdLst>
  <p:sldIdLst>
    <p:sldId id="1859" r:id="rId4"/>
    <p:sldId id="1857" r:id="rId6"/>
    <p:sldId id="1527" r:id="rId7"/>
    <p:sldId id="1864" r:id="rId8"/>
    <p:sldId id="1660" r:id="rId9"/>
    <p:sldId id="1871" r:id="rId10"/>
    <p:sldId id="1873" r:id="rId11"/>
    <p:sldId id="1903" r:id="rId12"/>
    <p:sldId id="1870" r:id="rId13"/>
    <p:sldId id="1904" r:id="rId14"/>
    <p:sldId id="1863" r:id="rId15"/>
    <p:sldId id="1867" r:id="rId16"/>
    <p:sldId id="1872" r:id="rId17"/>
    <p:sldId id="1670" r:id="rId18"/>
    <p:sldId id="1529" r:id="rId19"/>
    <p:sldId id="1874" r:id="rId20"/>
    <p:sldId id="1528" r:id="rId21"/>
    <p:sldId id="1905" r:id="rId22"/>
    <p:sldId id="1875" r:id="rId23"/>
    <p:sldId id="1887" r:id="rId24"/>
    <p:sldId id="1888" r:id="rId25"/>
    <p:sldId id="1889" r:id="rId26"/>
    <p:sldId id="1895" r:id="rId27"/>
    <p:sldId id="1890" r:id="rId28"/>
    <p:sldId id="1891" r:id="rId29"/>
    <p:sldId id="1896" r:id="rId30"/>
    <p:sldId id="1892" r:id="rId31"/>
    <p:sldId id="1894" r:id="rId32"/>
    <p:sldId id="1897" r:id="rId33"/>
    <p:sldId id="1898" r:id="rId34"/>
    <p:sldId id="1899" r:id="rId35"/>
    <p:sldId id="1900" r:id="rId36"/>
    <p:sldId id="1901" r:id="rId37"/>
    <p:sldId id="1912" r:id="rId38"/>
    <p:sldId id="1914" r:id="rId39"/>
    <p:sldId id="1911" r:id="rId40"/>
    <p:sldId id="1913" r:id="rId41"/>
    <p:sldId id="1915" r:id="rId42"/>
    <p:sldId id="1916" r:id="rId43"/>
  </p:sldIdLst>
  <p:sldSz cx="12192000" cy="6858000"/>
  <p:notesSz cx="6858000" cy="9144000"/>
  <p:defaultTextStyle>
    <a:defPPr>
      <a:defRPr lang="en-US"/>
    </a:defPPr>
    <a:lvl1pPr marL="0" algn="l" defTabSz="914400" rtl="0" eaLnBrk="1" latinLnBrk="0" hangingPunct="1">
      <a:defRPr sz="1765" kern="1200">
        <a:solidFill>
          <a:schemeClr val="tx1"/>
        </a:solidFill>
        <a:latin typeface="+mn-lt"/>
        <a:ea typeface="+mn-ea"/>
        <a:cs typeface="+mn-cs"/>
      </a:defRPr>
    </a:lvl1pPr>
    <a:lvl2pPr marL="457200" algn="l" defTabSz="914400" rtl="0" eaLnBrk="1" latinLnBrk="0" hangingPunct="1">
      <a:defRPr sz="1765" kern="1200">
        <a:solidFill>
          <a:schemeClr val="tx1"/>
        </a:solidFill>
        <a:latin typeface="+mn-lt"/>
        <a:ea typeface="+mn-ea"/>
        <a:cs typeface="+mn-cs"/>
      </a:defRPr>
    </a:lvl2pPr>
    <a:lvl3pPr marL="914400" algn="l" defTabSz="914400" rtl="0" eaLnBrk="1" latinLnBrk="0" hangingPunct="1">
      <a:defRPr sz="1765" kern="1200">
        <a:solidFill>
          <a:schemeClr val="tx1"/>
        </a:solidFill>
        <a:latin typeface="+mn-lt"/>
        <a:ea typeface="+mn-ea"/>
        <a:cs typeface="+mn-cs"/>
      </a:defRPr>
    </a:lvl3pPr>
    <a:lvl4pPr marL="1371600" algn="l" defTabSz="914400" rtl="0" eaLnBrk="1" latinLnBrk="0" hangingPunct="1">
      <a:defRPr sz="1765" kern="1200">
        <a:solidFill>
          <a:schemeClr val="tx1"/>
        </a:solidFill>
        <a:latin typeface="+mn-lt"/>
        <a:ea typeface="+mn-ea"/>
        <a:cs typeface="+mn-cs"/>
      </a:defRPr>
    </a:lvl4pPr>
    <a:lvl5pPr marL="1828800" algn="l" defTabSz="914400" rtl="0" eaLnBrk="1" latinLnBrk="0" hangingPunct="1">
      <a:defRPr sz="1765" kern="1200">
        <a:solidFill>
          <a:schemeClr val="tx1"/>
        </a:solidFill>
        <a:latin typeface="+mn-lt"/>
        <a:ea typeface="+mn-ea"/>
        <a:cs typeface="+mn-cs"/>
      </a:defRPr>
    </a:lvl5pPr>
    <a:lvl6pPr marL="2286000" algn="l" defTabSz="914400" rtl="0" eaLnBrk="1" latinLnBrk="0" hangingPunct="1">
      <a:defRPr sz="1765" kern="1200">
        <a:solidFill>
          <a:schemeClr val="tx1"/>
        </a:solidFill>
        <a:latin typeface="+mn-lt"/>
        <a:ea typeface="+mn-ea"/>
        <a:cs typeface="+mn-cs"/>
      </a:defRPr>
    </a:lvl6pPr>
    <a:lvl7pPr marL="2743200" algn="l" defTabSz="914400" rtl="0" eaLnBrk="1" latinLnBrk="0" hangingPunct="1">
      <a:defRPr sz="1765" kern="1200">
        <a:solidFill>
          <a:schemeClr val="tx1"/>
        </a:solidFill>
        <a:latin typeface="+mn-lt"/>
        <a:ea typeface="+mn-ea"/>
        <a:cs typeface="+mn-cs"/>
      </a:defRPr>
    </a:lvl7pPr>
    <a:lvl8pPr marL="3200400" algn="l" defTabSz="914400" rtl="0" eaLnBrk="1" latinLnBrk="0" hangingPunct="1">
      <a:defRPr sz="1765" kern="1200">
        <a:solidFill>
          <a:schemeClr val="tx1"/>
        </a:solidFill>
        <a:latin typeface="+mn-lt"/>
        <a:ea typeface="+mn-ea"/>
        <a:cs typeface="+mn-cs"/>
      </a:defRPr>
    </a:lvl8pPr>
    <a:lvl9pPr marL="3657600" algn="l" defTabSz="91440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527"/>
            <p14:sldId id="1864"/>
            <p14:sldId id="1660"/>
            <p14:sldId id="1871"/>
            <p14:sldId id="1873"/>
            <p14:sldId id="1903"/>
            <p14:sldId id="1870"/>
            <p14:sldId id="1904"/>
            <p14:sldId id="1863"/>
            <p14:sldId id="1867"/>
            <p14:sldId id="1872"/>
            <p14:sldId id="1670"/>
            <p14:sldId id="1529"/>
            <p14:sldId id="1874"/>
            <p14:sldId id="1528"/>
            <p14:sldId id="1905"/>
            <p14:sldId id="1875"/>
            <p14:sldId id="1887"/>
            <p14:sldId id="1888"/>
            <p14:sldId id="1889"/>
            <p14:sldId id="1895"/>
            <p14:sldId id="1890"/>
            <p14:sldId id="1891"/>
            <p14:sldId id="1896"/>
            <p14:sldId id="1892"/>
            <p14:sldId id="1894"/>
            <p14:sldId id="1897"/>
            <p14:sldId id="1898"/>
            <p14:sldId id="1899"/>
            <p14:sldId id="1900"/>
            <p14:sldId id="1901"/>
            <p14:sldId id="1912"/>
            <p14:sldId id="1911"/>
            <p14:sldId id="1915"/>
            <p14:sldId id="1916"/>
            <p14:sldId id="1914"/>
            <p14:sldId id="191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6E6E6"/>
    <a:srgbClr val="2F2F2F"/>
    <a:srgbClr val="F2F2F2"/>
    <a:srgbClr val="D2D2D2"/>
    <a:srgbClr val="5C2D91"/>
    <a:srgbClr val="00BCF2"/>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81" d="100"/>
          <a:sy n="81" d="100"/>
        </p:scale>
        <p:origin x="782" y="5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commentAuthors" Target="commentAuthors.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anose="020B0502040204020203" pitchFamily="34" charset="0"/>
              </a:rPr>
            </a:fld>
            <a:endParaRPr lang="en-US" dirty="0">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780" defTabSz="914400" eaLnBrk="0" hangingPunct="0"/>
            <a:r>
              <a:rPr lang="en-US" sz="400"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fld>
            <a:endParaRPr lang="en-US" dirty="0">
              <a:latin typeface="Segoe UI" panose="020B0502040204020203" pitchFamily="34" charset="0"/>
            </a:endParaRPr>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386CE63F-9E7F-4C04-9D0D-FCA25A8E9E86}" type="datetime8">
              <a:rPr lang="en-US" smtClean="0"/>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fld>
            <a:endParaRPr lang="en-US" dirty="0"/>
          </a:p>
        </p:txBody>
      </p:sp>
    </p:spTree>
  </p:cSld>
  <p:clrMap bg1="lt1" tx1="dk1" bg2="lt2" tx2="dk2" accent1="accent1" accent2="accent2" accent3="accent3" accent4="accent4" accent5="accent5" accent6="accent6" hlink="hlink" folHlink="folHlink"/>
  <p:hf/>
  <p:notesStyle>
    <a:lvl1pPr marL="0" algn="l" defTabSz="914400" rtl="0" eaLnBrk="1" latinLnBrk="0" hangingPunct="1">
      <a:lnSpc>
        <a:spcPct val="90000"/>
      </a:lnSpc>
      <a:spcAft>
        <a:spcPts val="335"/>
      </a:spcAft>
      <a:defRPr sz="880" kern="1200">
        <a:solidFill>
          <a:schemeClr val="tx1"/>
        </a:solidFill>
        <a:latin typeface="Segoe UI Light" panose="020B0502040204020203" pitchFamily="34" charset="0"/>
        <a:ea typeface="+mn-ea"/>
        <a:cs typeface="+mn-cs"/>
      </a:defRPr>
    </a:lvl1pPr>
    <a:lvl2pPr marL="212725" indent="-10604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2pPr>
    <a:lvl3pPr marL="32829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3pPr>
    <a:lvl4pPr marL="482600" indent="-14668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4pPr>
    <a:lvl5pPr marL="615315" indent="-114935" algn="l" defTabSz="914400" rtl="0" eaLnBrk="1" latinLnBrk="0" hangingPunct="1">
      <a:lnSpc>
        <a:spcPct val="90000"/>
      </a:lnSpc>
      <a:spcAft>
        <a:spcPts val="335"/>
      </a:spcAft>
      <a:buFont typeface="Arial" panose="020B0604020202020204" pitchFamily="34" charset="0"/>
      <a:buChar char="•"/>
      <a:defRPr sz="880" kern="1200">
        <a:solidFill>
          <a:schemeClr val="tx1"/>
        </a:solidFill>
        <a:latin typeface="Segoe UI Light" panose="020B0502040204020203" pitchFamily="34" charset="0"/>
        <a:ea typeface="+mn-ea"/>
        <a:cs typeface="+mn-cs"/>
      </a:defRPr>
    </a:lvl5pPr>
    <a:lvl6pPr marL="2286000" algn="l" defTabSz="914400" rtl="0" eaLnBrk="1" latinLnBrk="0" hangingPunct="1">
      <a:defRPr sz="1175" kern="1200">
        <a:solidFill>
          <a:schemeClr val="tx1"/>
        </a:solidFill>
        <a:latin typeface="+mn-lt"/>
        <a:ea typeface="+mn-ea"/>
        <a:cs typeface="+mn-cs"/>
      </a:defRPr>
    </a:lvl6pPr>
    <a:lvl7pPr marL="2743200" algn="l" defTabSz="914400" rtl="0" eaLnBrk="1" latinLnBrk="0" hangingPunct="1">
      <a:defRPr sz="1175" kern="1200">
        <a:solidFill>
          <a:schemeClr val="tx1"/>
        </a:solidFill>
        <a:latin typeface="+mn-lt"/>
        <a:ea typeface="+mn-ea"/>
        <a:cs typeface="+mn-cs"/>
      </a:defRPr>
    </a:lvl7pPr>
    <a:lvl8pPr marL="3200400" algn="l" defTabSz="914400" rtl="0" eaLnBrk="1" latinLnBrk="0" hangingPunct="1">
      <a:defRPr sz="1175" kern="1200">
        <a:solidFill>
          <a:schemeClr val="tx1"/>
        </a:solidFill>
        <a:latin typeface="+mn-lt"/>
        <a:ea typeface="+mn-ea"/>
        <a:cs typeface="+mn-cs"/>
      </a:defRPr>
    </a:lvl8pPr>
    <a:lvl9pPr marL="3657600" algn="l" defTabSz="914400" rtl="0" eaLnBrk="1" latinLnBrk="0" hangingPunct="1">
      <a:defRPr sz="117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2072DC8-D49D-432C-9D46-A7718B5F54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2072DC8-D49D-432C-9D46-A7718B5F54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9427A7F7-BB1E-479D-AFAA-B52F4D0C99F2}"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9427A7F7-BB1E-479D-AFAA-B52F4D0C99F2}"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E2F19A73-88F5-4B80-A929-CF8E66EE5449}"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2D0AF0B6-AF0D-4EDB-B60E-27694EB68262}"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801BB6DB-292D-4F55-8FEB-A2186E983E2E}"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801BB6DB-292D-4F55-8FEB-A2186E983E2E}"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801BB6DB-292D-4F55-8FEB-A2186E983E2E}"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2072DC8-D49D-432C-9D46-A7718B5F54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B16574EE-8191-4BCC-ABE6-D00A4F4D76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801BB6DB-292D-4F55-8FEB-A2186E983E2E}"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62072DC8-D49D-432C-9D46-A7718B5F5490}"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400" eaLnBrk="0" hangingPunct="0"/>
            <a:r>
              <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 name="Date Placeholder 5"/>
          <p:cNvSpPr>
            <a:spLocks noGrp="1"/>
          </p:cNvSpPr>
          <p:nvPr>
            <p:ph type="dt" idx="12"/>
          </p:nvPr>
        </p:nvSpPr>
        <p:spPr/>
        <p:txBody>
          <a:bodyPr/>
          <a:lstStyle/>
          <a:p>
            <a:fld id="{72E0C910-0166-48E0-B8EF-5071277A02A8}"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p:cNvPicPr>
            <a:picLocks noChangeAspect="1"/>
          </p:cNvPicPr>
          <p:nvPr userDrawn="1"/>
        </p:nvPicPr>
        <p:blipFill rotWithShape="1">
          <a:blip r:embed="rId2"/>
          <a:srcRect l="51535" t="20885" r="1924" b="7746"/>
          <a:stretch>
            <a:fillRect/>
          </a:stretch>
        </p:blipFill>
        <p:spPr>
          <a:xfrm>
            <a:off x="0" y="0"/>
            <a:ext cx="12192000" cy="6858000"/>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Click to 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4" name="Picture 3"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585216" y="30118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9" name="Text Placeholder 4"/>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12" name="Picture 11"/>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3011819"/>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8" name="Text Placeholder 4"/>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endParaRPr lang="en-US" dirty="0"/>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endParaRPr lang="en-US" dirty="0"/>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4"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pic>
        <p:nvPicPr>
          <p:cNvPr id="5" name="Picture 4"/>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533400" y="729314"/>
            <a:ext cx="12192000" cy="6496986"/>
          </a:xfrm>
          <a:prstGeom prst="rect">
            <a:avLst/>
          </a:prstGeom>
        </p:spPr>
      </p:pic>
      <p:pic>
        <p:nvPicPr>
          <p:cNvPr id="5" name="Picture 4"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52143" t="22177" r="2188" b="7791"/>
          <a:stretch>
            <a:fillRect/>
          </a:stretch>
        </p:blipFill>
        <p:spPr>
          <a:xfrm>
            <a:off x="0" y="0"/>
            <a:ext cx="12192000" cy="6857999"/>
          </a:xfrm>
          <a:prstGeom prst="rect">
            <a:avLst/>
          </a:prstGeom>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0" y="6017392"/>
            <a:ext cx="12192000" cy="257996"/>
          </a:xfrm>
          <a:prstGeom prst="rect">
            <a:avLst/>
          </a:prstGeom>
        </p:spPr>
      </p:pic>
      <p:sp>
        <p:nvSpPr>
          <p:cNvPr id="6"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7"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endParaRPr lang="en-US" dirty="0"/>
          </a:p>
        </p:txBody>
      </p:sp>
      <p:pic>
        <p:nvPicPr>
          <p:cNvPr id="6" name="Picture 5"/>
          <p:cNvPicPr>
            <a:picLocks noChangeAspect="1"/>
          </p:cNvPicPr>
          <p:nvPr userDrawn="1"/>
        </p:nvPicPr>
        <p:blipFill rotWithShape="1">
          <a:blip r:embed="rId2"/>
          <a:srcRect l="25667" r="8654" b="9964"/>
          <a:stretch>
            <a:fillRect/>
          </a:stretch>
        </p:blipFill>
        <p:spPr>
          <a:xfrm>
            <a:off x="-1" y="727289"/>
            <a:ext cx="12192001"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7" name="Rectangle 6"/>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meter&#10;&#10;Description automatically generated"/>
          <p:cNvPicPr>
            <a:picLocks noChangeAspect="1"/>
          </p:cNvPicPr>
          <p:nvPr userDrawn="1"/>
        </p:nvPicPr>
        <p:blipFill rotWithShape="1">
          <a:blip r:embed="rId2"/>
          <a:srcRect l="25738" t="-1894" r="8816" b="10381"/>
          <a:stretch>
            <a:fillRect/>
          </a:stretch>
        </p:blipFill>
        <p:spPr>
          <a:xfrm>
            <a:off x="1" y="604414"/>
            <a:ext cx="12192000" cy="6253586"/>
          </a:xfrm>
          <a:prstGeom prst="rect">
            <a:avLst/>
          </a:prstGeom>
        </p:spPr>
      </p:pic>
      <p:pic>
        <p:nvPicPr>
          <p:cNvPr id="8" name="Picture 7"/>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4" name="Picture 3"/>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2"/>
          </p:nvPr>
        </p:nvSpPr>
        <p:spPr>
          <a:xfrm>
            <a:off x="6397171" y="1435100"/>
            <a:ext cx="5212080" cy="1649682"/>
          </a:xfrm>
        </p:spPr>
        <p:txBody>
          <a:bodyPr wrap="square">
            <a:spAutoFit/>
          </a:bodyPr>
          <a:lstStyle>
            <a:lvl1pPr marL="0" indent="0">
              <a:spcBef>
                <a:spcPts val="1225"/>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905" indent="0">
              <a:buFont typeface="Wingdings" panose="05000000000000000000" pitchFamily="2" charset="2"/>
              <a:buNone/>
              <a:defRPr sz="2000" b="0"/>
            </a:lvl2pPr>
            <a:lvl3pPr marL="450850" indent="0">
              <a:buFont typeface="Wingdings" panose="05000000000000000000" pitchFamily="2" charset="2"/>
              <a:buNone/>
              <a:defRPr sz="1600" b="0"/>
            </a:lvl3pPr>
            <a:lvl4pPr marL="652145"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 Placeholder 3"/>
          <p:cNvSpPr>
            <a:spLocks noGrp="1"/>
          </p:cNvSpPr>
          <p:nvPr>
            <p:ph type="body" sz="quarter" idx="11"/>
          </p:nvPr>
        </p:nvSpPr>
        <p:spPr>
          <a:xfrm>
            <a:off x="6389914" y="1437481"/>
            <a:ext cx="5212080" cy="1649682"/>
          </a:xfrm>
        </p:spPr>
        <p:txBody>
          <a:bodyPr wrap="square">
            <a:spAutoFit/>
          </a:bodyPr>
          <a:lstStyle>
            <a:lvl1pPr marL="231775" indent="-231775">
              <a:spcBef>
                <a:spcPts val="1225"/>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355" indent="-171450">
              <a:buFont typeface="Wingdings" panose="05000000000000000000" pitchFamily="2" charset="2"/>
              <a:buChar char=""/>
              <a:defRPr sz="2000" b="0"/>
            </a:lvl2pPr>
            <a:lvl3pPr marL="640080" indent="-189230">
              <a:buFont typeface="Wingdings" panose="05000000000000000000" pitchFamily="2" charset="2"/>
              <a:buChar char=""/>
              <a:defRPr sz="1600" b="0"/>
            </a:lvl3pPr>
            <a:lvl4pPr marL="828675" indent="-176530">
              <a:buFont typeface="Wingdings" panose="05000000000000000000" pitchFamily="2" charset="2"/>
              <a:buChar char=""/>
              <a:defRPr sz="1400" b="0"/>
            </a:lvl4pPr>
            <a:lvl5pPr marL="1024255" indent="-170180">
              <a:buFont typeface="Wingdings" panose="05000000000000000000" pitchFamily="2" charset="2"/>
              <a:buChar char=""/>
              <a:defRPr sz="1400" b="0"/>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endParaRPr lang="en-US" dirty="0"/>
          </a:p>
        </p:txBody>
      </p:sp>
      <p:sp>
        <p:nvSpPr>
          <p:cNvPr id="4" name="Text Placeholder 3"/>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2305" indent="0">
              <a:buNone/>
              <a:defRPr/>
            </a:lvl4pPr>
            <a:lvl5pPr marL="855980" indent="0">
              <a:buNone/>
              <a:defRPr/>
            </a:lvl5pPr>
          </a:lstStyle>
          <a:p>
            <a:pPr lvl="0"/>
            <a:r>
              <a:rPr lang="en-US"/>
              <a:t>Edit Master text styles</a:t>
            </a:r>
            <a:endParaRPr lang="en-US"/>
          </a:p>
        </p:txBody>
      </p:sp>
      <p:sp>
        <p:nvSpPr>
          <p:cNvPr id="5"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endParaRPr lang="en-US" dirty="0"/>
          </a:p>
        </p:txBody>
      </p:sp>
      <p:sp>
        <p:nvSpPr>
          <p:cNvPr id="4" name="Picture Placeholde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p:cNvPicPr>
            <a:picLocks noChangeAspect="1"/>
          </p:cNvPicPr>
          <p:nvPr userDrawn="1"/>
        </p:nvPicPr>
        <p:blipFill rotWithShape="1">
          <a:blip r:embed="rId2"/>
          <a:srcRect l="25163" t="-6474" r="8596" b="10240"/>
          <a:stretch>
            <a:fillRect/>
          </a:stretch>
        </p:blipFill>
        <p:spPr>
          <a:xfrm>
            <a:off x="0" y="361014"/>
            <a:ext cx="12192000" cy="6496986"/>
          </a:xfrm>
          <a:prstGeom prst="rect">
            <a:avLst/>
          </a:prstGeom>
        </p:spPr>
      </p:pic>
      <p:sp>
        <p:nvSpPr>
          <p:cNvPr id="11" name="Title 1"/>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endParaRPr lang="en-US" dirty="0"/>
          </a:p>
        </p:txBody>
      </p:sp>
      <p:sp>
        <p:nvSpPr>
          <p:cNvPr id="12" name="Text Placeholder 4"/>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endParaRPr lang="en-US" dirty="0"/>
          </a:p>
        </p:txBody>
      </p:sp>
      <p:pic>
        <p:nvPicPr>
          <p:cNvPr id="7" name="Picture 6" descr="A picture containing food, drawing, plate&#10;&#10;Description automatically generated"/>
          <p:cNvPicPr>
            <a:picLocks noChangeAspect="1"/>
          </p:cNvPicPr>
          <p:nvPr userDrawn="1"/>
        </p:nvPicPr>
        <p:blipFill>
          <a:blip r:embed="rId3"/>
          <a:stretch>
            <a:fillRect/>
          </a:stretch>
        </p:blipFill>
        <p:spPr>
          <a:xfrm>
            <a:off x="587376" y="595948"/>
            <a:ext cx="2132954" cy="402336"/>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85216" y="2985450"/>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Demo title</a:t>
            </a:r>
            <a:endParaRPr lang="en-US" dirty="0"/>
          </a:p>
        </p:txBody>
      </p:sp>
      <p:sp>
        <p:nvSpPr>
          <p:cNvPr id="7" name="Text Placeholder 4"/>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endParaRPr lang="en-US" dirty="0"/>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Video</a:t>
            </a:r>
            <a:endParaRPr lang="en-US" dirty="0"/>
          </a:p>
        </p:txBody>
      </p:sp>
      <p:pic>
        <p:nvPicPr>
          <p:cNvPr id="6" name="Picture 5"/>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493" r="9553" b="6008"/>
          <a:stretch>
            <a:fillRect/>
          </a:stretch>
        </p:blipFill>
        <p:spPr>
          <a:xfrm>
            <a:off x="-1" y="2184934"/>
            <a:ext cx="12192001" cy="46730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585216" y="2533527"/>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US" dirty="0"/>
              <a:t>Demo title</a:t>
            </a:r>
            <a:endParaRPr lang="en-US" dirty="0"/>
          </a:p>
        </p:txBody>
      </p:sp>
      <p:sp>
        <p:nvSpPr>
          <p:cNvPr id="8" name="Text Placeholder 4"/>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endParaRPr lang="en-US" dirty="0"/>
          </a:p>
        </p:txBody>
      </p:sp>
      <p:pic>
        <p:nvPicPr>
          <p:cNvPr id="6" name="Picture 5"/>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Video</a:t>
            </a:r>
            <a:endParaRPr lang="en-US" dirty="0"/>
          </a:p>
        </p:txBody>
      </p:sp>
      <p:pic>
        <p:nvPicPr>
          <p:cNvPr id="4" name="Picture 3"/>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anose="020B0502040204020203" pitchFamily="34" charset="0"/>
              </a:defRPr>
            </a:lvl1pPr>
          </a:lstStyle>
          <a:p>
            <a:r>
              <a:rPr lang="en-US" dirty="0"/>
              <a:t>Section title</a:t>
            </a:r>
            <a:endParaRPr lang="en-US" dirty="0"/>
          </a:p>
        </p:txBody>
      </p:sp>
      <p:pic>
        <p:nvPicPr>
          <p:cNvPr id="5" name="Picture 4"/>
          <p:cNvPicPr>
            <a:picLocks noChangeAspect="1"/>
          </p:cNvPicPr>
          <p:nvPr userDrawn="1"/>
        </p:nvPicPr>
        <p:blipFill rotWithShape="1">
          <a:blip r:embed="rId2"/>
          <a:srcRect l="28" t="-2689" r="9556" b="6157"/>
          <a:stretch>
            <a:fillRect/>
          </a:stretch>
        </p:blipFill>
        <p:spPr>
          <a:xfrm>
            <a:off x="0" y="2083350"/>
            <a:ext cx="12192000" cy="4774650"/>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Software code slide</a:t>
            </a:r>
            <a:endParaRPr lang="en-US" dirty="0"/>
          </a:p>
        </p:txBody>
      </p:sp>
      <p:sp>
        <p:nvSpPr>
          <p:cNvPr id="5" name="Text Placeholder 4"/>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71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83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70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2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5" name="Text Placeholder 4"/>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gradFill>
                  <a:gsLst>
                    <a:gs pos="0">
                      <a:srgbClr val="000000"/>
                    </a:gs>
                    <a:gs pos="100000">
                      <a:srgbClr val="000000"/>
                    </a:gs>
                  </a:gsLst>
                  <a:lin ang="5400000" scaled="0"/>
                </a:gradFill>
                <a:effectLst/>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Next: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endParaRPr lang="en-US" dirty="0"/>
          </a:p>
        </p:txBody>
      </p:sp>
      <p:pic>
        <p:nvPicPr>
          <p:cNvPr id="8" name="Picture 7"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7" name="Picture 6"/>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Click to add copy</a:t>
            </a:r>
            <a:endParaRPr lang="en-US" dirty="0"/>
          </a:p>
        </p:txBody>
      </p:sp>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p:cNvPicPr>
            <a:picLocks noChangeAspect="1"/>
          </p:cNvPicPr>
          <p:nvPr userDrawn="1"/>
        </p:nvPicPr>
        <p:blipFill rotWithShape="1">
          <a:blip r:embed="rId2"/>
          <a:srcRect l="25754" t="-137" r="8703" b="10286"/>
          <a:stretch>
            <a:fillRect/>
          </a:stretch>
        </p:blipFill>
        <p:spPr>
          <a:xfrm>
            <a:off x="0" y="727289"/>
            <a:ext cx="12192000" cy="6130711"/>
          </a:xfrm>
          <a:prstGeom prst="rect">
            <a:avLst/>
          </a:prstGeom>
        </p:spPr>
      </p:pic>
      <p:pic>
        <p:nvPicPr>
          <p:cNvPr id="6" name="Picture 5"/>
          <p:cNvPicPr>
            <a:picLocks noChangeAspect="1"/>
          </p:cNvPicPr>
          <p:nvPr userDrawn="1"/>
        </p:nvPicPr>
        <p:blipFill>
          <a:blip r:embed="rId3"/>
          <a:srcRect/>
          <a:stretch>
            <a:fillRect/>
          </a:stretch>
        </p:blipFill>
        <p:spPr>
          <a:xfrm>
            <a:off x="587376" y="595948"/>
            <a:ext cx="2132954" cy="402335"/>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a:blip r:embed="rId2"/>
          <a:srcRect/>
          <a:stretch>
            <a:fillRect/>
          </a:stretch>
        </p:blipFill>
        <p:spPr>
          <a:xfrm>
            <a:off x="0" y="6017392"/>
            <a:ext cx="12192000" cy="257996"/>
          </a:xfrm>
          <a:prstGeom prst="rect">
            <a:avLst/>
          </a:prstGeom>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rotWithShape="1">
          <a:blip r:embed="rId2"/>
          <a:srcRect l="65068" r="3128" b="-2655"/>
          <a:stretch>
            <a:fillRect/>
          </a:stretch>
        </p:blipFill>
        <p:spPr>
          <a:xfrm rot="19139065">
            <a:off x="8891709" y="5698742"/>
            <a:ext cx="3877558" cy="264844"/>
          </a:xfrm>
          <a:prstGeom prst="rect">
            <a:avLst/>
          </a:prstGeom>
        </p:spPr>
      </p:pic>
      <p:sp>
        <p:nvSpPr>
          <p:cNvPr id="6" name="Rectangle 5"/>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 name="Rectangle 7"/>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9.emf"/><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2" Type="http://schemas.openxmlformats.org/officeDocument/2006/relationships/theme" Target="../theme/theme2.xml"/><Relationship Id="rId31" Type="http://schemas.openxmlformats.org/officeDocument/2006/relationships/image" Target="../media/image9.emf"/><Relationship Id="rId30" Type="http://schemas.openxmlformats.org/officeDocument/2006/relationships/slideLayout" Target="../slideLayouts/slideLayout62.xml"/><Relationship Id="rId3" Type="http://schemas.openxmlformats.org/officeDocument/2006/relationships/slideLayout" Target="../slideLayouts/slideLayout35.xml"/><Relationship Id="rId29" Type="http://schemas.openxmlformats.org/officeDocument/2006/relationships/slideLayout" Target="../slideLayouts/slideLayout61.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3"/>
          <a:srcRect l="762"/>
          <a:stretch>
            <a:fillRect/>
          </a:stretch>
        </p:blipFill>
        <p:spPr>
          <a:xfrm rot="5400000">
            <a:off x="9455831" y="2843773"/>
            <a:ext cx="6858000" cy="11704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ransition>
    <p:fade/>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grpSp>
        <p:nvGrpSpPr>
          <p:cNvPr id="47" name="GRID" hidden="1"/>
          <p:cNvGrpSpPr/>
          <p:nvPr userDrawn="1"/>
        </p:nvGrpSpPr>
        <p:grpSpPr>
          <a:xfrm>
            <a:off x="0" y="0"/>
            <a:ext cx="12192000" cy="6858000"/>
            <a:chOff x="0" y="0"/>
            <a:chExt cx="12192000" cy="6858000"/>
          </a:xfrm>
        </p:grpSpPr>
        <p:cxnSp>
          <p:nvCxnSpPr>
            <p:cNvPr id="7" name="Straight Connector 6"/>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35" name=".32 square" hidden="1"/>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a:picLocks noChangeAspect="1"/>
          </p:cNvPicPr>
          <p:nvPr userDrawn="1"/>
        </p:nvPicPr>
        <p:blipFill rotWithShape="1">
          <a:blip r:embed="rId31"/>
          <a:srcRect l="762"/>
          <a:stretch>
            <a:fillRect/>
          </a:stretch>
        </p:blipFill>
        <p:spPr>
          <a:xfrm rot="5400000">
            <a:off x="9455831" y="2843773"/>
            <a:ext cx="6858000" cy="1170455"/>
          </a:xfrm>
          <a:prstGeom prst="rect">
            <a:avLst/>
          </a:prstGeom>
        </p:spPr>
      </p:pic>
    </p:spTree>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ransition>
    <p:fade/>
  </p:transition>
  <p:hf sldNum="0" hdr="0" ftr="0" dt="0"/>
  <p:txStyles>
    <p:titleStyle>
      <a:lvl1pPr algn="l" defTabSz="932815"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p:titleStyle>
    <p:bodyStyle>
      <a:lvl1pPr marL="2286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hyperlink" Target="http://entradasoft.com/blogs/cloud-computing-deployment-models-technical-know-how" TargetMode="Externa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24.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25.jpeg"/><Relationship Id="rId1" Type="http://schemas.openxmlformats.org/officeDocument/2006/relationships/hyperlink" Target="https://www.microsoft.com/en-us/videoplayer/embed/RWlzQ6?pid=RWlzQ6-ax-85-id-oneplayer&amp;postJsllMsg=true&amp;autoplay=false&amp;mute=false&amp;loop=false&amp;market=en-us&amp;playFullScreen=false" TargetMode="Externa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1.xml"/><Relationship Id="rId2" Type="http://schemas.openxmlformats.org/officeDocument/2006/relationships/image" Target="../media/image26.png"/><Relationship Id="rId1" Type="http://schemas.openxmlformats.org/officeDocument/2006/relationships/hyperlink" Target="http://www.azure.com/"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9.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0.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8.xml"/><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image" Target="../media/image43.png"/><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8.xml"/><Relationship Id="rId3" Type="http://schemas.openxmlformats.org/officeDocument/2006/relationships/hyperlink" Target="https://docs.microsoft.com/en-us/learn/paths/build-ai-solutions-with-azure-ml-service/?WT.mc_id=Build2020_presentation_additionalresources" TargetMode="External"/><Relationship Id="rId2" Type="http://schemas.openxmlformats.org/officeDocument/2006/relationships/image" Target="../media/image44.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8.xml"/><Relationship Id="rId2" Type="http://schemas.openxmlformats.org/officeDocument/2006/relationships/image" Target="../media/image45.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hyperlink" Target="https://www.kaggle.com/parulpandey" TargetMode="External"/><Relationship Id="rId3" Type="http://schemas.openxmlformats.org/officeDocument/2006/relationships/hyperlink" Target="https://www.kaggle.com/abhishek" TargetMode="External"/><Relationship Id="rId2" Type="http://schemas.openxmlformats.org/officeDocument/2006/relationships/hyperlink" Target="https://studio.azureml.net/" TargetMode="External"/><Relationship Id="rId1" Type="http://schemas.openxmlformats.org/officeDocument/2006/relationships/hyperlink" Target="https://azure.microsoft.com/en-us/services/machine-learn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675890" y="2281483"/>
            <a:ext cx="3336893" cy="3336893"/>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endParaRPr lang="en-US" dirty="0"/>
          </a:p>
        </p:txBody>
      </p:sp>
      <p:sp>
        <p:nvSpPr>
          <p:cNvPr id="4" name="Text Placeholder 5"/>
          <p:cNvSpPr txBox="1"/>
          <p:nvPr/>
        </p:nvSpPr>
        <p:spPr>
          <a:xfrm>
            <a:off x="588263" y="1294607"/>
            <a:ext cx="11018520" cy="3188565"/>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Community-A </a:t>
            </a:r>
            <a:r>
              <a:rPr lang="en-US" dirty="0">
                <a:hlinkClick r:id="rId1"/>
              </a:rPr>
              <a:t>community deployment</a:t>
            </a:r>
            <a:r>
              <a:rPr lang="en-US" dirty="0"/>
              <a:t> model largely resembles a private one; the only difference is the set of users.</a:t>
            </a:r>
            <a:endParaRPr lang="en-US" dirty="0"/>
          </a:p>
          <a:p>
            <a:endParaRPr lang="en-US" dirty="0"/>
          </a:p>
          <a:p>
            <a:pPr marL="457200" indent="-457200">
              <a:buFont typeface="Arial" panose="020B0604020202020204" pitchFamily="34" charset="0"/>
              <a:buChar char="•"/>
            </a:pPr>
            <a:r>
              <a:rPr lang="en-US" dirty="0"/>
              <a:t>Hybrid-Hybrid Cloud is another cloud computing type, which is integrated, i.e., it can be a combination of two or more cloud servers, i.e., private, public or community combined as one architecture, but remain individual entities.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4975" y="1448706"/>
            <a:ext cx="6637867" cy="553998"/>
          </a:xfrm>
        </p:spPr>
        <p:txBody>
          <a:bodyPr/>
          <a:lstStyle/>
          <a:p>
            <a:r>
              <a:rPr lang="en-US" dirty="0"/>
              <a:t>What is Microsoft Azure?</a:t>
            </a:r>
            <a:endParaRPr lang="en-US" dirty="0"/>
          </a:p>
        </p:txBody>
      </p:sp>
      <p:pic>
        <p:nvPicPr>
          <p:cNvPr id="7" name="Picture 6"/>
          <p:cNvPicPr>
            <a:picLocks noChangeAspect="1"/>
          </p:cNvPicPr>
          <p:nvPr/>
        </p:nvPicPr>
        <p:blipFill>
          <a:blip r:embed="rId1"/>
          <a:stretch>
            <a:fillRect/>
          </a:stretch>
        </p:blipFill>
        <p:spPr>
          <a:xfrm>
            <a:off x="282543" y="3221610"/>
            <a:ext cx="3620154" cy="2736130"/>
          </a:xfrm>
          <a:prstGeom prst="rect">
            <a:avLst/>
          </a:prstGeom>
        </p:spPr>
      </p:pic>
      <p:pic>
        <p:nvPicPr>
          <p:cNvPr id="9" name="Picture 8"/>
          <p:cNvPicPr>
            <a:picLocks noChangeAspect="1"/>
          </p:cNvPicPr>
          <p:nvPr/>
        </p:nvPicPr>
        <p:blipFill>
          <a:blip r:embed="rId2"/>
          <a:stretch>
            <a:fillRect/>
          </a:stretch>
        </p:blipFill>
        <p:spPr>
          <a:xfrm>
            <a:off x="8122307" y="229800"/>
            <a:ext cx="3681187" cy="2991810"/>
          </a:xfrm>
          <a:prstGeom prst="rect">
            <a:avLst/>
          </a:prstGeom>
        </p:spPr>
      </p:pic>
      <p:pic>
        <p:nvPicPr>
          <p:cNvPr id="3" name="Picture 2"/>
          <p:cNvPicPr>
            <a:picLocks noChangeAspect="1"/>
          </p:cNvPicPr>
          <p:nvPr/>
        </p:nvPicPr>
        <p:blipFill>
          <a:blip r:embed="rId3"/>
          <a:stretch>
            <a:fillRect/>
          </a:stretch>
        </p:blipFill>
        <p:spPr>
          <a:xfrm>
            <a:off x="5494497" y="3429000"/>
            <a:ext cx="4076399" cy="25405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Azure	</a:t>
            </a:r>
            <a:endParaRPr lang="en-US" dirty="0"/>
          </a:p>
        </p:txBody>
      </p:sp>
      <p:sp>
        <p:nvSpPr>
          <p:cNvPr id="6" name="Text Placeholder 5"/>
          <p:cNvSpPr>
            <a:spLocks noGrp="1"/>
          </p:cNvSpPr>
          <p:nvPr>
            <p:ph type="body" sz="quarter" idx="10"/>
          </p:nvPr>
        </p:nvSpPr>
        <p:spPr>
          <a:xfrm>
            <a:off x="501548" y="4339853"/>
            <a:ext cx="11018520" cy="1292662"/>
          </a:xfrm>
        </p:spPr>
        <p:txBody>
          <a:bodyPr/>
          <a:lstStyle/>
          <a:p>
            <a:r>
              <a:rPr lang="en-US" dirty="0"/>
              <a:t>Azure is Microsoft’s very own cloud computing platform. It offers the freedom to build, manage, and deploy applications on a massive, global network using your favorite tools and frameworks.</a:t>
            </a:r>
            <a:endParaRPr lang="en-US" dirty="0"/>
          </a:p>
        </p:txBody>
      </p:sp>
      <p:pic>
        <p:nvPicPr>
          <p:cNvPr id="3" name="Picture 2"/>
          <p:cNvPicPr>
            <a:picLocks noChangeAspect="1"/>
          </p:cNvPicPr>
          <p:nvPr/>
        </p:nvPicPr>
        <p:blipFill>
          <a:blip r:embed="rId1"/>
          <a:stretch>
            <a:fillRect/>
          </a:stretch>
        </p:blipFill>
        <p:spPr>
          <a:xfrm>
            <a:off x="4476093" y="1066760"/>
            <a:ext cx="3381875" cy="2793127"/>
          </a:xfrm>
          <a:prstGeom prst="rect">
            <a:avLst/>
          </a:prstGeom>
        </p:spPr>
      </p:pic>
      <p:sp>
        <p:nvSpPr>
          <p:cNvPr id="4" name="TextBox 3"/>
          <p:cNvSpPr txBox="1"/>
          <p:nvPr/>
        </p:nvSpPr>
        <p:spPr>
          <a:xfrm>
            <a:off x="588263" y="1696825"/>
            <a:ext cx="3846136" cy="923330"/>
          </a:xfrm>
          <a:prstGeom prst="rect">
            <a:avLst/>
          </a:prstGeom>
          <a:noFill/>
        </p:spPr>
        <p:txBody>
          <a:bodyPr wrap="square" lIns="0" tIns="0" rIns="0" bIns="0" rtlCol="0">
            <a:spAutoFit/>
          </a:bodyPr>
          <a:lstStyle/>
          <a:p>
            <a:pPr algn="ct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Did you know that more than 90% of Fortune 500 companies run on the Microsoft Cloud?</a:t>
            </a:r>
            <a:endParaRPr lang="en-IN" sz="20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 name="TextBox 4"/>
          <p:cNvSpPr txBox="1"/>
          <p:nvPr/>
        </p:nvSpPr>
        <p:spPr>
          <a:xfrm>
            <a:off x="7899662" y="1225485"/>
            <a:ext cx="4015818" cy="2154436"/>
          </a:xfrm>
          <a:prstGeom prst="rect">
            <a:avLst/>
          </a:prstGeom>
          <a:noFill/>
        </p:spPr>
        <p:txBody>
          <a:bodyPr wrap="square" lIns="0" tIns="0" rIns="0" bIns="0" rtlCol="0">
            <a:spAutoFit/>
          </a:bodyPr>
          <a:lstStyle/>
          <a:p>
            <a:pPr algn="ctr"/>
            <a:r>
              <a:rPr lang="en-US" sz="2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The Microsoft Cloud is very, very large. It is connected by enough fiber to stretch to the Moon and back 3 times! That means the Microsoft Cloud is made up of millions of servers and everything is monitored 24x7x365.</a:t>
            </a:r>
            <a:endParaRPr lang="en-IN" sz="20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anim calcmode="lin" valueType="num">
                                      <p:cBhvr>
                                        <p:cTn id="2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428919"/>
            <a:ext cx="11018520" cy="553998"/>
          </a:xfrm>
        </p:spPr>
        <p:txBody>
          <a:bodyPr/>
          <a:lstStyle/>
          <a:p>
            <a:r>
              <a:rPr lang="en-US" dirty="0"/>
              <a:t>How does Azure work?</a:t>
            </a:r>
            <a:endParaRPr lang="en-US" dirty="0"/>
          </a:p>
        </p:txBody>
      </p:sp>
      <p:sp>
        <p:nvSpPr>
          <p:cNvPr id="6" name="Text Placeholder 5"/>
          <p:cNvSpPr>
            <a:spLocks noGrp="1"/>
          </p:cNvSpPr>
          <p:nvPr>
            <p:ph type="body" sz="quarter" idx="10"/>
          </p:nvPr>
        </p:nvSpPr>
        <p:spPr>
          <a:xfrm>
            <a:off x="584200" y="4555769"/>
            <a:ext cx="11018520" cy="1723549"/>
          </a:xfrm>
        </p:spPr>
        <p:txBody>
          <a:bodyPr/>
          <a:lstStyle/>
          <a:p>
            <a:r>
              <a:rPr lang="en-US" dirty="0">
                <a:hlinkClick r:id="rId1"/>
              </a:rPr>
              <a:t>https://www.microsoft.com/en-us/videoplayer/embed/RWlzQ6?pid=RWlzQ6-ax-85-id-oneplayer&amp;postJsllMsg=true&amp;autoplay=false&amp;mute=false&amp;loop=false&amp;market=en-us&amp;playFullScreen=false</a:t>
            </a:r>
            <a:endParaRPr lang="en-US" dirty="0"/>
          </a:p>
        </p:txBody>
      </p:sp>
      <p:pic>
        <p:nvPicPr>
          <p:cNvPr id="3" name="Picture 2"/>
          <p:cNvPicPr>
            <a:picLocks noChangeAspect="1"/>
          </p:cNvPicPr>
          <p:nvPr/>
        </p:nvPicPr>
        <p:blipFill>
          <a:blip r:embed="rId2"/>
          <a:stretch>
            <a:fillRect/>
          </a:stretch>
        </p:blipFill>
        <p:spPr>
          <a:xfrm>
            <a:off x="4527825" y="1010693"/>
            <a:ext cx="3381264" cy="33812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to use Azure?</a:t>
            </a:r>
            <a:endParaRPr lang="en-US" dirty="0"/>
          </a:p>
        </p:txBody>
      </p:sp>
      <p:sp>
        <p:nvSpPr>
          <p:cNvPr id="6" name="Text Placeholder 5"/>
          <p:cNvSpPr>
            <a:spLocks noGrp="1"/>
          </p:cNvSpPr>
          <p:nvPr>
            <p:ph type="body" sz="quarter" idx="10"/>
          </p:nvPr>
        </p:nvSpPr>
        <p:spPr>
          <a:xfrm>
            <a:off x="584200" y="1435497"/>
            <a:ext cx="11018520" cy="1378839"/>
          </a:xfrm>
        </p:spPr>
        <p:txBody>
          <a:bodyPr/>
          <a:lstStyle/>
          <a:p>
            <a:r>
              <a:rPr lang="en-US" dirty="0"/>
              <a:t>Step 1- Sign up for an account on </a:t>
            </a:r>
            <a:r>
              <a:rPr lang="en-US" dirty="0">
                <a:hlinkClick r:id="rId1"/>
              </a:rPr>
              <a:t>www.azure.com</a:t>
            </a:r>
            <a:endParaRPr lang="en-US" dirty="0"/>
          </a:p>
          <a:p>
            <a:r>
              <a:rPr lang="en-US" dirty="0"/>
              <a:t>Step 2-Choose the subscription pack that suits your needs or create a free account if you are just starting out.</a:t>
            </a:r>
            <a:endParaRPr lang="en-US" dirty="0"/>
          </a:p>
        </p:txBody>
      </p:sp>
      <p:pic>
        <p:nvPicPr>
          <p:cNvPr id="3" name="Picture 2"/>
          <p:cNvPicPr>
            <a:picLocks noChangeAspect="1"/>
          </p:cNvPicPr>
          <p:nvPr/>
        </p:nvPicPr>
        <p:blipFill rotWithShape="1">
          <a:blip r:embed="rId2"/>
          <a:srcRect l="3247" t="14744" b="3918"/>
          <a:stretch>
            <a:fillRect/>
          </a:stretch>
        </p:blipFill>
        <p:spPr>
          <a:xfrm>
            <a:off x="2254577" y="2984544"/>
            <a:ext cx="7682845" cy="36330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507" y="0"/>
            <a:ext cx="9144000" cy="498598"/>
          </a:xfrm>
        </p:spPr>
        <p:txBody>
          <a:bodyPr/>
          <a:lstStyle/>
          <a:p>
            <a:pPr algn="ctr"/>
            <a:r>
              <a:rPr lang="en-US" dirty="0"/>
              <a:t>Tour of Azure Services</a:t>
            </a:r>
            <a:endParaRPr lang="en-US" dirty="0"/>
          </a:p>
        </p:txBody>
      </p:sp>
      <p:pic>
        <p:nvPicPr>
          <p:cNvPr id="4" name="Picture 3"/>
          <p:cNvPicPr>
            <a:picLocks noChangeAspect="1"/>
          </p:cNvPicPr>
          <p:nvPr/>
        </p:nvPicPr>
        <p:blipFill>
          <a:blip r:embed="rId1"/>
          <a:stretch>
            <a:fillRect/>
          </a:stretch>
        </p:blipFill>
        <p:spPr>
          <a:xfrm>
            <a:off x="0" y="524365"/>
            <a:ext cx="12192000" cy="6301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What is a VM? Why use a VM?</a:t>
            </a:r>
            <a:endParaRPr lang="en-US" dirty="0"/>
          </a:p>
        </p:txBody>
      </p:sp>
      <p:sp>
        <p:nvSpPr>
          <p:cNvPr id="6" name="Text Placeholder 5"/>
          <p:cNvSpPr>
            <a:spLocks noGrp="1"/>
          </p:cNvSpPr>
          <p:nvPr>
            <p:ph type="body" sz="quarter" idx="10"/>
          </p:nvPr>
        </p:nvSpPr>
        <p:spPr>
          <a:xfrm>
            <a:off x="586740" y="3181328"/>
            <a:ext cx="11018520" cy="2603790"/>
          </a:xfrm>
        </p:spPr>
        <p:txBody>
          <a:bodyPr/>
          <a:lstStyle/>
          <a:p>
            <a:pPr>
              <a:lnSpc>
                <a:spcPct val="95000"/>
              </a:lnSpc>
            </a:pPr>
            <a:r>
              <a:rPr lang="en-US" sz="2400" dirty="0"/>
              <a:t>There are many reasons why your company might consider using virtual machines. VMs allow for reduced overhead, with multiple systems operating from the same console at the same time. VMs also provide a safety net for your data, as they can be used to enable rapid disaster recovery and automatic backups.</a:t>
            </a:r>
            <a:endParaRPr lang="en-US" sz="2400" dirty="0"/>
          </a:p>
          <a:p>
            <a:pPr>
              <a:lnSpc>
                <a:spcPct val="95000"/>
              </a:lnSpc>
            </a:pPr>
            <a:endParaRPr lang="en-US" sz="2400" dirty="0"/>
          </a:p>
          <a:p>
            <a:pPr>
              <a:lnSpc>
                <a:spcPct val="95000"/>
              </a:lnSpc>
            </a:pPr>
            <a:r>
              <a:rPr lang="en-US" sz="2400" dirty="0"/>
              <a:t>Each VM has its own hardware including CPUs, memory, hard drives, network interfaces etc.</a:t>
            </a:r>
            <a:endParaRPr lang="en-US" sz="2400" dirty="0"/>
          </a:p>
        </p:txBody>
      </p:sp>
      <p:sp>
        <p:nvSpPr>
          <p:cNvPr id="2" name="TextBox 1"/>
          <p:cNvSpPr txBox="1"/>
          <p:nvPr/>
        </p:nvSpPr>
        <p:spPr>
          <a:xfrm>
            <a:off x="586740" y="1357460"/>
            <a:ext cx="11018520" cy="1477328"/>
          </a:xfrm>
          <a:prstGeom prst="rect">
            <a:avLst/>
          </a:prstGeom>
          <a:noFill/>
        </p:spPr>
        <p:txBody>
          <a:bodyPr wrap="square" lIns="0" tIns="0" rIns="0" bIns="0" rtlCol="0">
            <a:spAutoFit/>
          </a:bodyPr>
          <a:lstStyle/>
          <a:p>
            <a:pPr algn="l"/>
            <a:r>
              <a:rPr lang="en-US" sz="2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In computing, a virtual machine is an emulation of a computer system. Virtual machines are based on computer architectures and provide functionality of a physical computer. Their implementations may involve specialized hardware, software, or a combination.</a:t>
            </a:r>
            <a:endParaRPr lang="en-IN" sz="2400" dirty="0" err="1">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8911" y="2875002"/>
            <a:ext cx="9144000" cy="553998"/>
          </a:xfrm>
        </p:spPr>
        <p:txBody>
          <a:bodyPr/>
          <a:lstStyle/>
          <a:p>
            <a:r>
              <a:rPr lang="en-US" sz="4000" dirty="0"/>
              <a:t>Lets learn how to create a VM!</a:t>
            </a:r>
            <a:endParaRPr lang="en-US"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p:nvPr/>
        </p:nvSpPr>
        <p:spPr>
          <a:xfrm>
            <a:off x="726618" y="2663651"/>
            <a:ext cx="9144000" cy="1107996"/>
          </a:xfrm>
          <a:prstGeom prst="rect">
            <a:avLst/>
          </a:prstGeom>
          <a:noFill/>
        </p:spPr>
        <p:txBody>
          <a:bodyPr vert="horz" wrap="square" lIns="0" tIns="0" rIns="0" bIns="0" rtlCol="0" anchor="b" anchorCtr="0">
            <a:spAutoFit/>
          </a:bodyPr>
          <a:lstStyle>
            <a:lvl1pPr algn="l" defTabSz="932815"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sz="4000" dirty="0"/>
              <a:t>Lets also learn how to deploy a web app on Azure!</a:t>
            </a:r>
            <a:endParaRPr lang="en-US"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25441"/>
            <a:ext cx="9144000" cy="608965"/>
          </a:xfrm>
        </p:spPr>
        <p:txBody>
          <a:bodyPr/>
          <a:lstStyle/>
          <a:p>
            <a:r>
              <a:rPr lang="en-US" sz="4400" dirty="0"/>
              <a:t>Introduction to Machine Learning!</a:t>
            </a:r>
            <a:endParaRPr lang="en-US" sz="4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16" y="2995909"/>
            <a:ext cx="10995736" cy="553998"/>
          </a:xfrm>
        </p:spPr>
        <p:txBody>
          <a:bodyPr/>
          <a:lstStyle/>
          <a:p>
            <a:r>
              <a:rPr lang="en-US" dirty="0"/>
              <a:t>Getting Started with Azure and Machine Learning</a:t>
            </a:r>
            <a:endParaRPr lang="en-US" dirty="0"/>
          </a:p>
        </p:txBody>
      </p:sp>
      <p:sp>
        <p:nvSpPr>
          <p:cNvPr id="5" name="Text Placeholder 4"/>
          <p:cNvSpPr>
            <a:spLocks noGrp="1"/>
          </p:cNvSpPr>
          <p:nvPr>
            <p:ph type="body" sz="quarter" idx="4294967295"/>
          </p:nvPr>
        </p:nvSpPr>
        <p:spPr>
          <a:xfrm>
            <a:off x="584200" y="3654623"/>
            <a:ext cx="11025188" cy="307777"/>
          </a:xfrm>
        </p:spPr>
        <p:txBody>
          <a:bodyPr/>
          <a:lstStyle/>
          <a:p>
            <a:r>
              <a:rPr lang="en-US"/>
              <a:t>Subtitle or speaker name</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72465" y="441960"/>
            <a:ext cx="10304780" cy="829945"/>
          </a:xfrm>
        </p:spPr>
        <p:txBody>
          <a:bodyPr wrap="square"/>
          <a:lstStyle/>
          <a:p>
            <a:pPr algn="ctr"/>
            <a:r>
              <a:rPr 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AI : Artificial Intelligence</a:t>
            </a:r>
            <a:endParaRPr 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Text Placeholder 5"/>
          <p:cNvSpPr>
            <a:spLocks noGrp="1"/>
          </p:cNvSpPr>
          <p:nvPr>
            <p:ph type="body" sz="quarter" idx="10"/>
          </p:nvPr>
        </p:nvSpPr>
        <p:spPr>
          <a:xfrm>
            <a:off x="142875" y="5981700"/>
            <a:ext cx="5045710" cy="307340"/>
          </a:xfrm>
        </p:spPr>
        <p:txBody>
          <a:bodyPr wrap="square"/>
          <a:lstStyle/>
          <a:p>
            <a:pPr>
              <a:buFont typeface="Arial" panose="020B0604020202020204" pitchFamily="34" charset="0"/>
            </a:pPr>
            <a:r>
              <a:rPr lang="en-US" b="1" dirty="0">
                <a:ln w="9525" cmpd="sng">
                  <a:solidFill>
                    <a:schemeClr val="accent1"/>
                  </a:solidFill>
                  <a:prstDash val="solid"/>
                </a:ln>
                <a:solidFill>
                  <a:srgbClr val="70AD47">
                    <a:tint val="1000"/>
                  </a:srgbClr>
                </a:solidFill>
                <a:effectLst>
                  <a:glow rad="38100">
                    <a:schemeClr val="accent1">
                      <a:alpha val="40000"/>
                    </a:schemeClr>
                  </a:glow>
                </a:effectLst>
              </a:rPr>
              <a:t>How would you define Intelligence?</a:t>
            </a:r>
            <a:endParaRPr lang="en-US" b="1"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315"/>
          </a:xfrm>
        </p:spPr>
        <p:txBody>
          <a:bodyPr/>
          <a:lstStyle/>
          <a:p>
            <a:r>
              <a:rPr lang="en-US" sz="4000" dirty="0"/>
              <a:t>AI : Artificial Intelligence</a:t>
            </a:r>
            <a:endParaRPr lang="en-US" sz="4000" dirty="0"/>
          </a:p>
        </p:txBody>
      </p:sp>
      <p:sp>
        <p:nvSpPr>
          <p:cNvPr id="6" name="Text Placeholder 5"/>
          <p:cNvSpPr>
            <a:spLocks noGrp="1"/>
          </p:cNvSpPr>
          <p:nvPr>
            <p:ph type="body" sz="quarter" idx="10"/>
          </p:nvPr>
        </p:nvSpPr>
        <p:spPr>
          <a:xfrm>
            <a:off x="586390" y="1434370"/>
            <a:ext cx="11018520" cy="3913505"/>
          </a:xfrm>
        </p:spPr>
        <p:txBody>
          <a:bodyPr/>
          <a:lstStyle/>
          <a:p>
            <a:pPr>
              <a:buFont typeface="Arial" panose="020B0604020202020204" pitchFamily="34" charset="0"/>
            </a:pPr>
            <a:r>
              <a:rPr lang="en-US" sz="2400" dirty="0"/>
              <a:t>How would you define Intelligence?</a:t>
            </a:r>
            <a:endParaRPr lang="en-US" sz="2400" dirty="0"/>
          </a:p>
          <a:p>
            <a:pPr>
              <a:buFont typeface="Arial" panose="020B0604020202020204" pitchFamily="34" charset="0"/>
            </a:pPr>
            <a:endParaRPr lang="en-US" sz="2400" dirty="0"/>
          </a:p>
          <a:p>
            <a:pPr marL="457200" indent="-457200">
              <a:buFont typeface="Arial" panose="020B0604020202020204" pitchFamily="34" charset="0"/>
              <a:buChar char="•"/>
            </a:pPr>
            <a:r>
              <a:rPr lang="en-US" sz="2400" dirty="0"/>
              <a:t>We're intelligent because wwe have the capability to learn and solve problems.</a:t>
            </a:r>
            <a:endParaRPr lang="en-US" sz="2400" dirty="0"/>
          </a:p>
          <a:p>
            <a:pPr>
              <a:buFont typeface="Arial" panose="020B0604020202020204" pitchFamily="34" charset="0"/>
            </a:pPr>
            <a:endParaRPr lang="en-US" sz="2400" dirty="0"/>
          </a:p>
          <a:p>
            <a:pPr>
              <a:buFont typeface="Arial" panose="020B0604020202020204" pitchFamily="34" charset="0"/>
            </a:pPr>
            <a:r>
              <a:rPr lang="en-US" sz="2400" dirty="0"/>
              <a:t>So,</a:t>
            </a:r>
            <a:endParaRPr lang="en-US" sz="2400" dirty="0"/>
          </a:p>
          <a:p>
            <a:pPr>
              <a:buFont typeface="Arial" panose="020B0604020202020204" pitchFamily="34" charset="0"/>
            </a:pPr>
            <a:endParaRPr lang="en-US" sz="2400" dirty="0"/>
          </a:p>
          <a:p>
            <a:pPr marL="457200" indent="-457200">
              <a:buFont typeface="Arial" panose="020B0604020202020204" pitchFamily="34" charset="0"/>
              <a:buChar char="•"/>
            </a:pPr>
            <a:r>
              <a:rPr lang="en-US" sz="2400" b="1" dirty="0"/>
              <a:t>INTELLIGENCE</a:t>
            </a:r>
            <a:r>
              <a:rPr lang="en-US" sz="2400" dirty="0"/>
              <a:t> is the ability to learn and solve </a:t>
            </a:r>
            <a:r>
              <a:rPr lang="en-US" sz="2400" b="1" dirty="0"/>
              <a:t>new problems</a:t>
            </a:r>
            <a:r>
              <a:rPr lang="en-US" sz="2400" dirty="0"/>
              <a:t>.</a:t>
            </a:r>
            <a:endParaRPr lang="en-US" sz="2400" dirty="0"/>
          </a:p>
          <a:p>
            <a:pPr marL="457200" indent="-457200">
              <a:buFont typeface="Arial" panose="020B0604020202020204" pitchFamily="34" charset="0"/>
              <a:buChar char="•"/>
            </a:pPr>
            <a:endParaRPr lang="en-US" sz="2400" dirty="0"/>
          </a:p>
          <a:p>
            <a:pPr>
              <a:buFont typeface="Arial" panose="020B0604020202020204" pitchFamily="34" charset="0"/>
            </a:pPr>
            <a:r>
              <a:rPr lang="en-US" sz="2400" dirty="0"/>
              <a:t>AI - It's just a way to give machines the 'Intelligence'.</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AI vs ML vs DL</a:t>
            </a:r>
            <a:endParaRPr lang="en-US" dirty="0"/>
          </a:p>
        </p:txBody>
      </p:sp>
      <p:pic>
        <p:nvPicPr>
          <p:cNvPr id="52" name="Google Shape;52;p8" descr="A close up of text on a black background&#10;&#10;Description generated with high confidence"/>
          <p:cNvPicPr preferRelativeResize="0"/>
          <p:nvPr/>
        </p:nvPicPr>
        <p:blipFill rotWithShape="1">
          <a:blip r:embed="rId1"/>
          <a:srcRect/>
          <a:stretch>
            <a:fillRect/>
          </a:stretch>
        </p:blipFill>
        <p:spPr>
          <a:xfrm>
            <a:off x="905510" y="1788160"/>
            <a:ext cx="10117455" cy="414782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Machine Learning</a:t>
            </a:r>
            <a:endParaRPr lang="en-US" dirty="0"/>
          </a:p>
        </p:txBody>
      </p:sp>
      <p:sp>
        <p:nvSpPr>
          <p:cNvPr id="6" name="Text Placeholder 5"/>
          <p:cNvSpPr>
            <a:spLocks noGrp="1"/>
          </p:cNvSpPr>
          <p:nvPr>
            <p:ph type="body" sz="quarter" idx="10"/>
          </p:nvPr>
        </p:nvSpPr>
        <p:spPr>
          <a:xfrm>
            <a:off x="586105" y="1434465"/>
            <a:ext cx="6769100" cy="4357370"/>
          </a:xfrm>
        </p:spPr>
        <p:txBody>
          <a:bodyPr wrap="square"/>
          <a:lstStyle/>
          <a:p>
            <a:pPr marL="457200" indent="-457200">
              <a:buFont typeface="Arial" panose="020B0604020202020204" pitchFamily="34" charset="0"/>
              <a:buChar char="•"/>
            </a:pPr>
            <a:r>
              <a:rPr lang="en-US" sz="2400" dirty="0"/>
              <a:t>Machine Learning is the field of study that gives computers ability to learn without being explicitly programmed.</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Machine Learning is an application of Artificial Intelligence (AI).</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primary aim of ML is to allow the computers to learn automatically without human intervention or assistance and adjust actions accordingly.</a:t>
            </a:r>
            <a:endParaRPr lang="en-US" sz="2400" dirty="0"/>
          </a:p>
        </p:txBody>
      </p:sp>
      <p:pic>
        <p:nvPicPr>
          <p:cNvPr id="2" name="Picture 1"/>
          <p:cNvPicPr>
            <a:picLocks noChangeAspect="1"/>
          </p:cNvPicPr>
          <p:nvPr/>
        </p:nvPicPr>
        <p:blipFill>
          <a:blip r:embed="rId1"/>
          <a:stretch>
            <a:fillRect/>
          </a:stretch>
        </p:blipFill>
        <p:spPr>
          <a:xfrm>
            <a:off x="7447280" y="1902460"/>
            <a:ext cx="4573270" cy="3053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8" name="Text Box 7"/>
          <p:cNvSpPr txBox="1"/>
          <p:nvPr/>
        </p:nvSpPr>
        <p:spPr>
          <a:xfrm>
            <a:off x="620395" y="627380"/>
            <a:ext cx="6772910" cy="5539740"/>
          </a:xfrm>
          <a:prstGeom prst="rect">
            <a:avLst/>
          </a:prstGeom>
          <a:noFill/>
        </p:spPr>
        <p:txBody>
          <a:bodyPr wrap="square" lIns="0" tIns="0" rIns="0" bIns="0" rtlCol="0">
            <a:spAutoFit/>
          </a:bodyPr>
          <a:lstStyle/>
          <a:p>
            <a:pPr algn="l"/>
            <a:r>
              <a:rPr lang="en-US" sz="7200" b="1" dirty="0" err="1">
                <a:ln w="9525" cmpd="sng">
                  <a:solidFill>
                    <a:schemeClr val="tx1"/>
                  </a:solidFill>
                  <a:prstDash val="solid"/>
                </a:ln>
                <a:solidFill>
                  <a:srgbClr val="70AD47">
                    <a:tint val="1000"/>
                  </a:srgbClr>
                </a:solidFill>
                <a:effectLst>
                  <a:glow rad="38100">
                    <a:schemeClr val="accent1">
                      <a:alpha val="40000"/>
                    </a:schemeClr>
                  </a:glow>
                </a:effectLst>
              </a:rPr>
              <a:t>That's what Real World Data Looks like - UNARRANGED</a:t>
            </a:r>
            <a:endParaRPr lang="en-US" sz="7200" b="1" dirty="0" err="1">
              <a:ln w="9525" cmpd="sng">
                <a:solidFill>
                  <a:schemeClr val="tx1"/>
                </a:solidFill>
                <a:prstDash val="solid"/>
              </a:ln>
              <a:solidFill>
                <a:srgbClr val="70AD47">
                  <a:tint val="1000"/>
                </a:srgbClr>
              </a:solidFill>
              <a:effectLst>
                <a:glow rad="38100">
                  <a:schemeClr val="accent1">
                    <a:alpha val="40000"/>
                  </a:schemeClr>
                </a:glo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28980" y="3161030"/>
            <a:ext cx="10636250" cy="2708275"/>
          </a:xfrm>
        </p:spPr>
        <p:txBody>
          <a:bodyPr wrap="square"/>
          <a:lstStyle/>
          <a:p>
            <a:pPr algn="ctr">
              <a:buFont typeface="Arial" panose="020B0604020202020204" pitchFamily="34" charset="0"/>
            </a:pPr>
            <a:r>
              <a:rPr lang="en-US" sz="4000" dirty="0"/>
              <a:t>Best way to make Machine Intelligent is by learning from examples!</a:t>
            </a:r>
            <a:endParaRPr lang="en-US" sz="4000" dirty="0"/>
          </a:p>
          <a:p>
            <a:pPr>
              <a:buFont typeface="Arial" panose="020B0604020202020204" pitchFamily="34" charset="0"/>
            </a:pPr>
            <a:endParaRPr lang="en-US" sz="4000" dirty="0"/>
          </a:p>
          <a:p>
            <a:pPr algn="ctr">
              <a:buFont typeface="Arial" panose="020B0604020202020204" pitchFamily="34" charset="0"/>
            </a:pPr>
            <a:r>
              <a:rPr lang="en-US" sz="4000" dirty="0"/>
              <a:t>!setting the fixed rules.</a:t>
            </a:r>
            <a:endParaRPr lang="en-US" sz="4000" dirty="0"/>
          </a:p>
        </p:txBody>
      </p:sp>
      <p:pic>
        <p:nvPicPr>
          <p:cNvPr id="4" name="Picture 3" descr="dl"/>
          <p:cNvPicPr>
            <a:picLocks noChangeAspect="1"/>
          </p:cNvPicPr>
          <p:nvPr/>
        </p:nvPicPr>
        <p:blipFill>
          <a:blip r:embed="rId1"/>
          <a:srcRect l="7451" t="19900" r="59501" b="20422"/>
          <a:stretch>
            <a:fillRect/>
          </a:stretch>
        </p:blipFill>
        <p:spPr>
          <a:xfrm>
            <a:off x="4544695" y="654050"/>
            <a:ext cx="2887345" cy="2100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Types of ML Algorithms</a:t>
            </a:r>
            <a:endParaRPr lang="en-US" dirty="0"/>
          </a:p>
        </p:txBody>
      </p:sp>
      <p:pic>
        <p:nvPicPr>
          <p:cNvPr id="99" name="Google Shape;99;p14"/>
          <p:cNvPicPr preferRelativeResize="0"/>
          <p:nvPr/>
        </p:nvPicPr>
        <p:blipFill>
          <a:blip r:embed="rId1"/>
          <a:stretch>
            <a:fillRect/>
          </a:stretch>
        </p:blipFill>
        <p:spPr>
          <a:xfrm>
            <a:off x="739775" y="1263015"/>
            <a:ext cx="10575925" cy="49307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Paradigms of Supervised Learning</a:t>
            </a:r>
            <a:endParaRPr lang="en-US" dirty="0"/>
          </a:p>
        </p:txBody>
      </p:sp>
      <p:sp>
        <p:nvSpPr>
          <p:cNvPr id="6" name="Text Placeholder 5"/>
          <p:cNvSpPr>
            <a:spLocks noGrp="1"/>
          </p:cNvSpPr>
          <p:nvPr>
            <p:ph type="body" sz="quarter" idx="10"/>
          </p:nvPr>
        </p:nvSpPr>
        <p:spPr>
          <a:xfrm>
            <a:off x="588010" y="1999615"/>
            <a:ext cx="5128895" cy="3028315"/>
          </a:xfrm>
        </p:spPr>
        <p:txBody>
          <a:bodyPr wrap="square"/>
          <a:lstStyle/>
          <a:p>
            <a:pPr marL="457200" lvl="0" indent="-457200" algn="l" rtl="0">
              <a:spcBef>
                <a:spcPts val="0"/>
              </a:spcBef>
              <a:spcAft>
                <a:spcPts val="0"/>
              </a:spcAft>
              <a:buClr>
                <a:schemeClr val="dk1"/>
              </a:buClr>
              <a:buFont typeface="Arial" panose="020B0604020202020204" pitchFamily="34" charset="0"/>
              <a:buChar char="•"/>
            </a:pPr>
            <a:r>
              <a:rPr lang="en-US" sz="2400" b="1">
                <a:solidFill>
                  <a:schemeClr val="tx1"/>
                </a:solidFill>
                <a:latin typeface="+mn-ea"/>
                <a:ea typeface="Times New Roman" panose="02020603050405020304"/>
                <a:cs typeface="+mn-ea"/>
                <a:sym typeface="Times New Roman" panose="02020603050405020304"/>
              </a:rPr>
              <a:t>Regression </a:t>
            </a:r>
            <a:r>
              <a:rPr lang="en-US" sz="2400">
                <a:solidFill>
                  <a:schemeClr val="tx1"/>
                </a:solidFill>
                <a:latin typeface="+mn-ea"/>
                <a:ea typeface="Times New Roman" panose="02020603050405020304"/>
                <a:cs typeface="+mn-ea"/>
                <a:sym typeface="Times New Roman" panose="02020603050405020304"/>
              </a:rPr>
              <a:t>– Prediction result is a continuous real value. Eg - Real Estate price, Air Temperature etc.</a:t>
            </a:r>
            <a:endParaRPr sz="2400">
              <a:solidFill>
                <a:schemeClr val="tx1"/>
              </a:solidFill>
              <a:latin typeface="+mn-ea"/>
              <a:ea typeface="Times New Roman" panose="02020603050405020304"/>
              <a:cs typeface="+mn-ea"/>
              <a:sym typeface="Times New Roman" panose="02020603050405020304"/>
            </a:endParaRPr>
          </a:p>
          <a:p>
            <a:pPr marL="457200" lvl="0" indent="-457200" algn="l" rtl="0">
              <a:spcBef>
                <a:spcPts val="0"/>
              </a:spcBef>
              <a:spcAft>
                <a:spcPts val="0"/>
              </a:spcAft>
              <a:buClr>
                <a:schemeClr val="dk1"/>
              </a:buClr>
              <a:buFont typeface="Arial" panose="020B0604020202020204" pitchFamily="34" charset="0"/>
              <a:buChar char="•"/>
            </a:pPr>
            <a:endParaRPr sz="2400">
              <a:solidFill>
                <a:schemeClr val="tx1"/>
              </a:solidFill>
              <a:latin typeface="+mn-ea"/>
              <a:ea typeface="Times New Roman" panose="02020603050405020304"/>
              <a:cs typeface="+mn-ea"/>
              <a:sym typeface="Times New Roman" panose="02020603050405020304"/>
            </a:endParaRPr>
          </a:p>
          <a:p>
            <a:pPr marL="457200" lvl="0" indent="-457200" algn="l" rtl="0">
              <a:spcBef>
                <a:spcPts val="0"/>
              </a:spcBef>
              <a:spcAft>
                <a:spcPts val="0"/>
              </a:spcAft>
              <a:buClr>
                <a:schemeClr val="dk1"/>
              </a:buClr>
              <a:buFont typeface="Arial" panose="020B0604020202020204" pitchFamily="34" charset="0"/>
              <a:buChar char="•"/>
            </a:pPr>
            <a:r>
              <a:rPr lang="en-US" sz="2400" b="1">
                <a:solidFill>
                  <a:schemeClr val="tx1"/>
                </a:solidFill>
                <a:latin typeface="+mn-ea"/>
                <a:ea typeface="Times New Roman" panose="02020603050405020304"/>
                <a:cs typeface="+mn-ea"/>
                <a:sym typeface="Times New Roman" panose="02020603050405020304"/>
              </a:rPr>
              <a:t>Classification </a:t>
            </a:r>
            <a:r>
              <a:rPr lang="en-US" sz="2400">
                <a:solidFill>
                  <a:schemeClr val="tx1"/>
                </a:solidFill>
                <a:latin typeface="+mn-ea"/>
                <a:ea typeface="Times New Roman" panose="02020603050405020304"/>
                <a:cs typeface="+mn-ea"/>
                <a:sym typeface="Times New Roman" panose="02020603050405020304"/>
              </a:rPr>
              <a:t>– Prediction result is a categorical value, yes or no, male or female etc.</a:t>
            </a:r>
            <a:endParaRPr sz="240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pPr>
            <a:endParaRPr lang="en-US" sz="2400" dirty="0">
              <a:solidFill>
                <a:schemeClr val="tx1"/>
              </a:solidFill>
              <a:latin typeface="+mn-ea"/>
              <a:ea typeface="Times New Roman" panose="02020603050405020304"/>
              <a:cs typeface="+mn-ea"/>
              <a:sym typeface="Times New Roman" panose="02020603050405020304"/>
            </a:endParaRPr>
          </a:p>
        </p:txBody>
      </p:sp>
      <p:pic>
        <p:nvPicPr>
          <p:cNvPr id="3" name="Google Shape;118;p17" descr="A screenshot of a cell phone&#10;&#10;Description generated with very high confidence"/>
          <p:cNvPicPr preferRelativeResize="0"/>
          <p:nvPr/>
        </p:nvPicPr>
        <p:blipFill rotWithShape="1">
          <a:blip r:embed="rId1"/>
          <a:srcRect/>
          <a:stretch>
            <a:fillRect/>
          </a:stretch>
        </p:blipFill>
        <p:spPr>
          <a:xfrm>
            <a:off x="5867400" y="1689100"/>
            <a:ext cx="6179820" cy="403733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Some Applications of Supervised Learning</a:t>
            </a:r>
            <a:endParaRPr lang="en-US" dirty="0"/>
          </a:p>
        </p:txBody>
      </p:sp>
      <p:sp>
        <p:nvSpPr>
          <p:cNvPr id="6" name="Text Placeholder 5"/>
          <p:cNvSpPr>
            <a:spLocks noGrp="1"/>
          </p:cNvSpPr>
          <p:nvPr>
            <p:ph type="body" sz="quarter" idx="10"/>
          </p:nvPr>
        </p:nvSpPr>
        <p:spPr>
          <a:xfrm>
            <a:off x="588010" y="1999615"/>
            <a:ext cx="5128895" cy="4062095"/>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Spam Detection.</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Predicting if a comment in social media is hate speech or not.</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Forecasting (Predicting) whether from previous trend.</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BioInformatics.</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Financial Trend Prediction.</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Predicting COVID-19 infection from X-Ray images, and much more..</a:t>
            </a:r>
            <a:endParaRPr lang="en-US" sz="2400" dirty="0">
              <a:solidFill>
                <a:schemeClr val="tx1"/>
              </a:solidFill>
              <a:latin typeface="+mn-ea"/>
              <a:ea typeface="Times New Roman" panose="02020603050405020304"/>
              <a:cs typeface="+mn-ea"/>
              <a:sym typeface="Times New Roman" panose="02020603050405020304"/>
            </a:endParaRPr>
          </a:p>
        </p:txBody>
      </p:sp>
      <p:pic>
        <p:nvPicPr>
          <p:cNvPr id="2" name="Picture 1"/>
          <p:cNvPicPr>
            <a:picLocks noChangeAspect="1"/>
          </p:cNvPicPr>
          <p:nvPr/>
        </p:nvPicPr>
        <p:blipFill>
          <a:blip r:embed="rId1"/>
          <a:stretch>
            <a:fillRect/>
          </a:stretch>
        </p:blipFill>
        <p:spPr>
          <a:xfrm>
            <a:off x="5847080" y="1899285"/>
            <a:ext cx="6219190" cy="39344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3466" y="3468953"/>
            <a:ext cx="3147798" cy="498598"/>
          </a:xfrm>
        </p:spPr>
        <p:txBody>
          <a:bodyPr/>
          <a:lstStyle/>
          <a:p>
            <a:r>
              <a:rPr lang="en-US" dirty="0"/>
              <a:t>Jasleen Sondhi</a:t>
            </a:r>
            <a:endParaRPr lang="en-US" dirty="0"/>
          </a:p>
        </p:txBody>
      </p:sp>
      <p:sp>
        <p:nvSpPr>
          <p:cNvPr id="4" name="Text Placeholder 3"/>
          <p:cNvSpPr>
            <a:spLocks noGrp="1"/>
          </p:cNvSpPr>
          <p:nvPr>
            <p:ph type="body" sz="quarter" idx="12"/>
          </p:nvPr>
        </p:nvSpPr>
        <p:spPr>
          <a:xfrm>
            <a:off x="553466" y="4102317"/>
            <a:ext cx="3062858" cy="307777"/>
          </a:xfrm>
        </p:spPr>
        <p:txBody>
          <a:bodyPr/>
          <a:lstStyle/>
          <a:p>
            <a:r>
              <a:rPr lang="en-US" dirty="0"/>
              <a:t>Alpha Student Ambassador</a:t>
            </a:r>
            <a:endParaRPr lang="en-US" dirty="0"/>
          </a:p>
        </p:txBody>
      </p:sp>
      <p:pic>
        <p:nvPicPr>
          <p:cNvPr id="5" name="Picture 4"/>
          <p:cNvPicPr>
            <a:picLocks noChangeAspect="1"/>
          </p:cNvPicPr>
          <p:nvPr/>
        </p:nvPicPr>
        <p:blipFill>
          <a:blip r:embed="rId1"/>
          <a:stretch>
            <a:fillRect/>
          </a:stretch>
        </p:blipFill>
        <p:spPr>
          <a:xfrm>
            <a:off x="857054" y="878505"/>
            <a:ext cx="2455682" cy="2455682"/>
          </a:xfrm>
          <a:prstGeom prst="rect">
            <a:avLst/>
          </a:prstGeom>
        </p:spPr>
      </p:pic>
      <p:sp>
        <p:nvSpPr>
          <p:cNvPr id="7" name="Title 2"/>
          <p:cNvSpPr txBox="1"/>
          <p:nvPr/>
        </p:nvSpPr>
        <p:spPr>
          <a:xfrm>
            <a:off x="5155460" y="3468953"/>
            <a:ext cx="3147798" cy="498598"/>
          </a:xfrm>
          <a:prstGeom prst="rect">
            <a:avLst/>
          </a:prstGeom>
          <a:noFill/>
        </p:spPr>
        <p:txBody>
          <a:bodyPr vert="horz" wrap="square" lIns="0" tIns="0" rIns="0" bIns="0" rtlCol="0" anchor="b" anchorCtr="0">
            <a:spAutoFit/>
          </a:bodyPr>
          <a:lstStyle>
            <a:lvl1pPr algn="l" defTabSz="932815"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anose="020B0502040204020203" pitchFamily="34" charset="0"/>
              </a:defRPr>
            </a:lvl1pPr>
          </a:lstStyle>
          <a:p>
            <a:r>
              <a:rPr lang="en-IN" dirty="0"/>
              <a:t>Rahul </a:t>
            </a:r>
            <a:r>
              <a:rPr lang="en-IN" dirty="0" err="1"/>
              <a:t>Bordoloi</a:t>
            </a:r>
            <a:endParaRPr lang="en-IN" dirty="0"/>
          </a:p>
        </p:txBody>
      </p:sp>
      <p:sp>
        <p:nvSpPr>
          <p:cNvPr id="8" name="Text Placeholder 3"/>
          <p:cNvSpPr txBox="1"/>
          <p:nvPr/>
        </p:nvSpPr>
        <p:spPr>
          <a:xfrm>
            <a:off x="5155461" y="4102316"/>
            <a:ext cx="3062858" cy="307777"/>
          </a:xfrm>
          <a:prstGeom prst="rect">
            <a:avLst/>
          </a:prstGeom>
          <a:noFill/>
        </p:spPr>
        <p:txBody>
          <a:bodyPr vert="horz" wrap="square" lIns="0" tIns="0" rIns="0" bIns="0" rtlCol="0">
            <a:spAutoFit/>
          </a:bodyPr>
          <a:lstStyle>
            <a:lvl1pPr marL="0" marR="0" indent="0" algn="l" defTabSz="932815" rtl="0" eaLnBrk="1" fontAlgn="auto" latinLnBrk="0" hangingPunct="1">
              <a:lnSpc>
                <a:spcPct val="100000"/>
              </a:lnSpc>
              <a:spcBef>
                <a:spcPts val="0"/>
              </a:spcBef>
              <a:spcAft>
                <a:spcPts val="0"/>
              </a:spcAft>
              <a:buClrTx/>
              <a:buSzPct val="90000"/>
              <a:buFont typeface="Arial" panose="020B0604020202020204" pitchFamily="34" charset="0"/>
              <a:buNone/>
              <a:defRPr sz="2000" kern="1200" spc="0" baseline="0">
                <a:solidFill>
                  <a:srgbClr val="1A1A1A"/>
                </a:solidFill>
                <a:latin typeface="+mn-lt"/>
                <a:ea typeface="+mn-ea"/>
                <a:cs typeface="Segoe UI Semilight" panose="020B0402040204020203" pitchFamily="34" charset="0"/>
              </a:defRPr>
            </a:lvl1pPr>
            <a:lvl2pPr marL="457200" marR="0" indent="-228600"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600" kern="1200" spc="0" baseline="0">
                <a:gradFill>
                  <a:gsLst>
                    <a:gs pos="1250">
                      <a:schemeClr val="tx1"/>
                    </a:gs>
                    <a:gs pos="100000">
                      <a:schemeClr val="tx1"/>
                    </a:gs>
                  </a:gsLst>
                  <a:lin ang="5400000" scaled="0"/>
                </a:gradFill>
                <a:latin typeface="+mn-lt"/>
                <a:ea typeface="+mn-ea"/>
                <a:cs typeface="+mn-cs"/>
              </a:defRPr>
            </a:lvl3pPr>
            <a:lvl4pPr marL="843280" marR="0" indent="-1809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4pPr>
            <a:lvl5pPr marL="1024255" marR="0" indent="-168275" algn="l" defTabSz="932815" rtl="0" eaLnBrk="1" fontAlgn="auto" latinLnBrk="0" hangingPunct="1">
              <a:lnSpc>
                <a:spcPct val="100000"/>
              </a:lnSpc>
              <a:spcBef>
                <a:spcPct val="20000"/>
              </a:spcBef>
              <a:spcAft>
                <a:spcPts val="0"/>
              </a:spcAft>
              <a:buClrTx/>
              <a:buSzPct val="90000"/>
              <a:buFont typeface="Wingdings" panose="05000000000000000000" pitchFamily="2" charset="2"/>
              <a:buChar char=""/>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Alpha Student Ambassador</a:t>
            </a:r>
            <a:endParaRPr lang="en-US" dirty="0"/>
          </a:p>
        </p:txBody>
      </p:sp>
      <p:pic>
        <p:nvPicPr>
          <p:cNvPr id="14" name="Picture 13"/>
          <p:cNvPicPr>
            <a:picLocks noChangeAspect="1"/>
          </p:cNvPicPr>
          <p:nvPr/>
        </p:nvPicPr>
        <p:blipFill>
          <a:blip r:embed="rId2"/>
          <a:stretch>
            <a:fillRect/>
          </a:stretch>
        </p:blipFill>
        <p:spPr>
          <a:xfrm>
            <a:off x="553466" y="4591731"/>
            <a:ext cx="386355" cy="386355"/>
          </a:xfrm>
          <a:prstGeom prst="rect">
            <a:avLst/>
          </a:prstGeom>
        </p:spPr>
      </p:pic>
      <p:pic>
        <p:nvPicPr>
          <p:cNvPr id="16" name="Picture 15"/>
          <p:cNvPicPr>
            <a:picLocks noChangeAspect="1"/>
          </p:cNvPicPr>
          <p:nvPr/>
        </p:nvPicPr>
        <p:blipFill>
          <a:blip r:embed="rId2"/>
          <a:stretch>
            <a:fillRect/>
          </a:stretch>
        </p:blipFill>
        <p:spPr>
          <a:xfrm>
            <a:off x="5155461" y="4591731"/>
            <a:ext cx="386355" cy="386355"/>
          </a:xfrm>
          <a:prstGeom prst="rect">
            <a:avLst/>
          </a:prstGeom>
        </p:spPr>
      </p:pic>
      <p:pic>
        <p:nvPicPr>
          <p:cNvPr id="18" name="Picture 17"/>
          <p:cNvPicPr>
            <a:picLocks noChangeAspect="1"/>
          </p:cNvPicPr>
          <p:nvPr/>
        </p:nvPicPr>
        <p:blipFill>
          <a:blip r:embed="rId3"/>
          <a:stretch>
            <a:fillRect/>
          </a:stretch>
        </p:blipFill>
        <p:spPr>
          <a:xfrm>
            <a:off x="553466" y="5045200"/>
            <a:ext cx="386355" cy="386355"/>
          </a:xfrm>
          <a:prstGeom prst="rect">
            <a:avLst/>
          </a:prstGeom>
        </p:spPr>
      </p:pic>
      <p:pic>
        <p:nvPicPr>
          <p:cNvPr id="20" name="Picture 19"/>
          <p:cNvPicPr>
            <a:picLocks noChangeAspect="1"/>
          </p:cNvPicPr>
          <p:nvPr/>
        </p:nvPicPr>
        <p:blipFill>
          <a:blip r:embed="rId3"/>
          <a:stretch>
            <a:fillRect/>
          </a:stretch>
        </p:blipFill>
        <p:spPr>
          <a:xfrm>
            <a:off x="5155460" y="5045199"/>
            <a:ext cx="386355" cy="386355"/>
          </a:xfrm>
          <a:prstGeom prst="rect">
            <a:avLst/>
          </a:prstGeom>
        </p:spPr>
      </p:pic>
      <p:pic>
        <p:nvPicPr>
          <p:cNvPr id="6" name="Picture 5" descr="C:\Users\rahul.bordoloi\Pictures\_MG_8632 copy.jpg_MG_8632 copy"/>
          <p:cNvPicPr>
            <a:picLocks noChangeAspect="1"/>
          </p:cNvPicPr>
          <p:nvPr/>
        </p:nvPicPr>
        <p:blipFill>
          <a:blip r:embed="rId4"/>
          <a:srcRect/>
          <a:stretch>
            <a:fillRect/>
          </a:stretch>
        </p:blipFill>
        <p:spPr>
          <a:xfrm>
            <a:off x="5459049" y="907455"/>
            <a:ext cx="2455682" cy="2455545"/>
          </a:xfrm>
          <a:prstGeom prst="rect">
            <a:avLst/>
          </a:prstGeom>
        </p:spPr>
      </p:pic>
      <p:sp>
        <p:nvSpPr>
          <p:cNvPr id="10" name="TextBox 9"/>
          <p:cNvSpPr txBox="1"/>
          <p:nvPr/>
        </p:nvSpPr>
        <p:spPr>
          <a:xfrm>
            <a:off x="993775" y="4648835"/>
            <a:ext cx="8455025" cy="271780"/>
          </a:xfrm>
          <a:prstGeom prst="rect">
            <a:avLst/>
          </a:prstGeom>
          <a:noFill/>
        </p:spPr>
        <p:txBody>
          <a:bodyPr wrap="square" lIns="0" tIns="0" rIns="0" bIns="0" rtlCol="0">
            <a:spAutoFit/>
          </a:bodyPr>
          <a:lstStyle/>
          <a:p>
            <a:pPr algn="l"/>
            <a:r>
              <a:rPr lang="en-US" altLang="en-IN" dirty="0" err="1"/>
              <a:t> </a:t>
            </a:r>
            <a:r>
              <a:rPr lang="en-IN" dirty="0" err="1"/>
              <a:t>jasleen-sondhi                                                     </a:t>
            </a:r>
            <a:r>
              <a:rPr lang="en-US" altLang="en-IN" dirty="0" err="1"/>
              <a:t>rahulbordoloi</a:t>
            </a:r>
            <a:endParaRPr lang="en-US" altLang="en-IN" dirty="0" err="1"/>
          </a:p>
        </p:txBody>
      </p:sp>
      <p:sp>
        <p:nvSpPr>
          <p:cNvPr id="19" name="TextBox 18"/>
          <p:cNvSpPr txBox="1"/>
          <p:nvPr/>
        </p:nvSpPr>
        <p:spPr>
          <a:xfrm>
            <a:off x="993775" y="5026568"/>
            <a:ext cx="6735450" cy="363220"/>
          </a:xfrm>
          <a:prstGeom prst="rect">
            <a:avLst/>
          </a:prstGeom>
          <a:noFill/>
        </p:spPr>
        <p:txBody>
          <a:bodyPr wrap="square">
            <a:spAutoFit/>
          </a:bodyPr>
          <a:lstStyle/>
          <a:p>
            <a:r>
              <a:rPr lang="en-US" altLang="en-IN" b="0" i="0" dirty="0">
                <a:effectLst/>
                <a:latin typeface="-apple-system"/>
              </a:rPr>
              <a:t>j</a:t>
            </a:r>
            <a:r>
              <a:rPr lang="en-IN" b="0" i="0" dirty="0">
                <a:effectLst/>
                <a:latin typeface="-apple-system"/>
              </a:rPr>
              <a:t>asleen101010                                                                  </a:t>
            </a:r>
            <a:r>
              <a:rPr lang="en-US" altLang="en-IN" sz="1760" dirty="0" err="1">
                <a:sym typeface="+mn-ea"/>
              </a:rPr>
              <a:t>rahulbordoloi</a:t>
            </a:r>
            <a:endParaRPr lang="en-IN" dirty="0"/>
          </a:p>
        </p:txBody>
      </p:sp>
      <p:sp>
        <p:nvSpPr>
          <p:cNvPr id="2" name="TextBox 1"/>
          <p:cNvSpPr txBox="1"/>
          <p:nvPr/>
        </p:nvSpPr>
        <p:spPr>
          <a:xfrm>
            <a:off x="2337848" y="86864"/>
            <a:ext cx="7720552" cy="492443"/>
          </a:xfrm>
          <a:prstGeom prst="rect">
            <a:avLst/>
          </a:prstGeom>
          <a:noFill/>
        </p:spPr>
        <p:txBody>
          <a:bodyPr wrap="square" lIns="0" tIns="0" rIns="0" bIns="0" rtlCol="0">
            <a:spAutoFit/>
          </a:bodyPr>
          <a:lstStyle/>
          <a:p>
            <a:pPr algn="ctr"/>
            <a:r>
              <a:rPr lang="en-IN" sz="3200" dirty="0">
                <a:gradFill>
                  <a:gsLst>
                    <a:gs pos="2917">
                      <a:schemeClr val="tx1"/>
                    </a:gs>
                    <a:gs pos="30000">
                      <a:schemeClr val="tx1"/>
                    </a:gs>
                  </a:gsLst>
                  <a:lin ang="5400000" scaled="0"/>
                </a:gradFill>
              </a:rPr>
              <a:t>Speakers for Today-</a:t>
            </a:r>
            <a:endParaRPr lang="en-IN" sz="3200" dirty="0">
              <a:gradFill>
                <a:gsLst>
                  <a:gs pos="2917">
                    <a:schemeClr val="tx1"/>
                  </a:gs>
                  <a:gs pos="30000">
                    <a:schemeClr val="tx1"/>
                  </a:gs>
                </a:gsLst>
                <a:lin ang="5400000" scaled="0"/>
              </a:gra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Unsupervised Learning : Clustering</a:t>
            </a:r>
            <a:endParaRPr lang="en-US" dirty="0"/>
          </a:p>
        </p:txBody>
      </p:sp>
      <p:pic>
        <p:nvPicPr>
          <p:cNvPr id="137" name="Google Shape;137;p20" descr="A close up of a logo&#10;&#10;Description generated with high confidence"/>
          <p:cNvPicPr preferRelativeResize="0"/>
          <p:nvPr/>
        </p:nvPicPr>
        <p:blipFill rotWithShape="1">
          <a:blip r:embed="rId1"/>
          <a:srcRect/>
          <a:stretch>
            <a:fillRect/>
          </a:stretch>
        </p:blipFill>
        <p:spPr>
          <a:xfrm>
            <a:off x="341630" y="1278890"/>
            <a:ext cx="11416030" cy="50298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Some Applications of Unsupervised Learning</a:t>
            </a:r>
            <a:endParaRPr lang="en-US" b="1" dirty="0"/>
          </a:p>
        </p:txBody>
      </p:sp>
      <p:sp>
        <p:nvSpPr>
          <p:cNvPr id="6" name="Text Placeholder 5"/>
          <p:cNvSpPr>
            <a:spLocks noGrp="1"/>
          </p:cNvSpPr>
          <p:nvPr>
            <p:ph type="body" sz="quarter" idx="10"/>
          </p:nvPr>
        </p:nvSpPr>
        <p:spPr>
          <a:xfrm>
            <a:off x="588010" y="2341880"/>
            <a:ext cx="5128895" cy="2510790"/>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Customer Segmentation.</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Image Segmentation.</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Grouping same genes.</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Anomaly Detections.</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Recommender Systems, and many more...</a:t>
            </a:r>
            <a:endParaRPr lang="en-US" sz="2400" dirty="0">
              <a:solidFill>
                <a:schemeClr val="tx1"/>
              </a:solidFill>
              <a:latin typeface="+mn-ea"/>
              <a:ea typeface="Times New Roman" panose="02020603050405020304"/>
              <a:cs typeface="+mn-ea"/>
              <a:sym typeface="Times New Roman" panose="02020603050405020304"/>
            </a:endParaRPr>
          </a:p>
        </p:txBody>
      </p:sp>
      <p:pic>
        <p:nvPicPr>
          <p:cNvPr id="3" name="Picture 2"/>
          <p:cNvPicPr>
            <a:picLocks noChangeAspect="1"/>
          </p:cNvPicPr>
          <p:nvPr/>
        </p:nvPicPr>
        <p:blipFill>
          <a:blip r:embed="rId1"/>
          <a:stretch>
            <a:fillRect/>
          </a:stretch>
        </p:blipFill>
        <p:spPr>
          <a:xfrm>
            <a:off x="5205095" y="1596390"/>
            <a:ext cx="6724650" cy="429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dirty="0"/>
              <a:t>Reinforcement Learning</a:t>
            </a:r>
            <a:endParaRPr lang="en-US" dirty="0"/>
          </a:p>
        </p:txBody>
      </p:sp>
      <p:pic>
        <p:nvPicPr>
          <p:cNvPr id="2" name="Picture 2" descr="A picture containing grass, table, sitting, bedroom&#10;&#10;Description generated with very high confidence"/>
          <p:cNvPicPr>
            <a:picLocks noChangeAspect="1"/>
          </p:cNvPicPr>
          <p:nvPr/>
        </p:nvPicPr>
        <p:blipFill>
          <a:blip r:embed="rId1"/>
          <a:stretch>
            <a:fillRect/>
          </a:stretch>
        </p:blipFill>
        <p:spPr>
          <a:xfrm>
            <a:off x="230505" y="1671320"/>
            <a:ext cx="5730240" cy="4079240"/>
          </a:xfrm>
          <a:prstGeom prst="rect">
            <a:avLst/>
          </a:prstGeom>
        </p:spPr>
      </p:pic>
      <p:pic>
        <p:nvPicPr>
          <p:cNvPr id="152" name="Google Shape;152;p22"/>
          <p:cNvPicPr preferRelativeResize="0"/>
          <p:nvPr/>
        </p:nvPicPr>
        <p:blipFill>
          <a:blip r:embed="rId2"/>
          <a:stretch>
            <a:fillRect/>
          </a:stretch>
        </p:blipFill>
        <p:spPr>
          <a:xfrm>
            <a:off x="5961380" y="1671320"/>
            <a:ext cx="6078220" cy="4079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Some Applications of Reinforcement Learning</a:t>
            </a:r>
            <a:endParaRPr lang="en-US" b="1" dirty="0"/>
          </a:p>
        </p:txBody>
      </p:sp>
      <p:sp>
        <p:nvSpPr>
          <p:cNvPr id="6" name="Text Placeholder 5"/>
          <p:cNvSpPr>
            <a:spLocks noGrp="1"/>
          </p:cNvSpPr>
          <p:nvPr>
            <p:ph type="body" sz="quarter" idx="10"/>
          </p:nvPr>
        </p:nvSpPr>
        <p:spPr>
          <a:xfrm>
            <a:off x="588010" y="1885950"/>
            <a:ext cx="5128895" cy="3396615"/>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Self Driving Cars (eg - Tesla)</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Robotics.</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Health Care (Finding potential drugs for cure).</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Trade Execution (JPMorgan)</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Text Mining (Salesforce)</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Game Playing (eg - DeepMind)</a:t>
            </a:r>
            <a:endParaRPr lang="en-US" sz="24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and many more...</a:t>
            </a:r>
            <a:endParaRPr lang="en-US" sz="2400" dirty="0">
              <a:solidFill>
                <a:schemeClr val="tx1"/>
              </a:solidFill>
              <a:latin typeface="+mn-ea"/>
              <a:ea typeface="Times New Roman" panose="02020603050405020304"/>
              <a:cs typeface="+mn-ea"/>
              <a:sym typeface="Times New Roman" panose="02020603050405020304"/>
            </a:endParaRPr>
          </a:p>
        </p:txBody>
      </p:sp>
      <p:pic>
        <p:nvPicPr>
          <p:cNvPr id="2" name="Picture 1"/>
          <p:cNvPicPr>
            <a:picLocks noChangeAspect="1"/>
          </p:cNvPicPr>
          <p:nvPr/>
        </p:nvPicPr>
        <p:blipFill>
          <a:blip r:embed="rId1"/>
          <a:stretch>
            <a:fillRect/>
          </a:stretch>
        </p:blipFill>
        <p:spPr>
          <a:xfrm>
            <a:off x="5931535" y="1885950"/>
            <a:ext cx="6146165" cy="3124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25441"/>
            <a:ext cx="9144000" cy="608965"/>
          </a:xfrm>
        </p:spPr>
        <p:txBody>
          <a:bodyPr/>
          <a:lstStyle/>
          <a:p>
            <a:r>
              <a:rPr lang="en-IN" altLang="en-US" sz="4400" dirty="0"/>
              <a:t>Knowing more about Azure ML</a:t>
            </a:r>
            <a:endParaRPr lang="en-IN" altLang="en-US" sz="4400" dirty="0"/>
          </a:p>
        </p:txBody>
      </p:sp>
      <p:pic>
        <p:nvPicPr>
          <p:cNvPr id="3" name="Picture 2"/>
          <p:cNvPicPr>
            <a:picLocks noChangeAspect="1"/>
          </p:cNvPicPr>
          <p:nvPr/>
        </p:nvPicPr>
        <p:blipFill>
          <a:blip r:embed="rId1"/>
          <a:stretch>
            <a:fillRect/>
          </a:stretch>
        </p:blipFill>
        <p:spPr>
          <a:xfrm>
            <a:off x="4157345" y="537210"/>
            <a:ext cx="3493770" cy="2101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IN" altLang="en-US" b="1" dirty="0"/>
              <a:t>End to End ML Workflow</a:t>
            </a:r>
            <a:endParaRPr lang="en-IN" altLang="en-US" b="1" dirty="0"/>
          </a:p>
        </p:txBody>
      </p:sp>
      <p:pic>
        <p:nvPicPr>
          <p:cNvPr id="3" name="Picture 2"/>
          <p:cNvPicPr>
            <a:picLocks noChangeAspect="1"/>
          </p:cNvPicPr>
          <p:nvPr/>
        </p:nvPicPr>
        <p:blipFill>
          <a:blip r:embed="rId1"/>
          <a:stretch>
            <a:fillRect/>
          </a:stretch>
        </p:blipFill>
        <p:spPr>
          <a:xfrm>
            <a:off x="8947785" y="457200"/>
            <a:ext cx="2738120" cy="1384935"/>
          </a:xfrm>
          <a:prstGeom prst="rect">
            <a:avLst/>
          </a:prstGeom>
        </p:spPr>
      </p:pic>
      <p:pic>
        <p:nvPicPr>
          <p:cNvPr id="2" name="Picture 1"/>
          <p:cNvPicPr>
            <a:picLocks noChangeAspect="1"/>
          </p:cNvPicPr>
          <p:nvPr/>
        </p:nvPicPr>
        <p:blipFill>
          <a:blip r:embed="rId2"/>
          <a:stretch>
            <a:fillRect/>
          </a:stretch>
        </p:blipFill>
        <p:spPr>
          <a:xfrm>
            <a:off x="371475" y="1842135"/>
            <a:ext cx="11235690" cy="4469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Azure M</a:t>
            </a:r>
            <a:r>
              <a:rPr lang="en-IN" altLang="en-US" b="1" dirty="0"/>
              <a:t>achine Learning</a:t>
            </a:r>
            <a:endParaRPr lang="en-IN" altLang="en-US" b="1" dirty="0"/>
          </a:p>
        </p:txBody>
      </p:sp>
      <p:pic>
        <p:nvPicPr>
          <p:cNvPr id="3" name="Picture 2"/>
          <p:cNvPicPr>
            <a:picLocks noChangeAspect="1"/>
          </p:cNvPicPr>
          <p:nvPr/>
        </p:nvPicPr>
        <p:blipFill>
          <a:blip r:embed="rId1"/>
          <a:stretch>
            <a:fillRect/>
          </a:stretch>
        </p:blipFill>
        <p:spPr>
          <a:xfrm>
            <a:off x="8955405" y="346075"/>
            <a:ext cx="2738120" cy="1384935"/>
          </a:xfrm>
          <a:prstGeom prst="rect">
            <a:avLst/>
          </a:prstGeom>
        </p:spPr>
      </p:pic>
      <p:pic>
        <p:nvPicPr>
          <p:cNvPr id="5" name="Picture 4"/>
          <p:cNvPicPr>
            <a:picLocks noChangeAspect="1"/>
          </p:cNvPicPr>
          <p:nvPr/>
        </p:nvPicPr>
        <p:blipFill>
          <a:blip r:embed="rId2"/>
          <a:stretch>
            <a:fillRect/>
          </a:stretch>
        </p:blipFill>
        <p:spPr>
          <a:xfrm>
            <a:off x="914400" y="1731010"/>
            <a:ext cx="9510395" cy="4248785"/>
          </a:xfrm>
          <a:prstGeom prst="rect">
            <a:avLst/>
          </a:prstGeom>
        </p:spPr>
      </p:pic>
      <p:sp>
        <p:nvSpPr>
          <p:cNvPr id="8" name="Text Box 7"/>
          <p:cNvSpPr txBox="1"/>
          <p:nvPr/>
        </p:nvSpPr>
        <p:spPr>
          <a:xfrm>
            <a:off x="1909445" y="6168390"/>
            <a:ext cx="6875145" cy="307340"/>
          </a:xfrm>
          <a:prstGeom prst="rect">
            <a:avLst/>
          </a:prstGeom>
          <a:noFill/>
        </p:spPr>
        <p:txBody>
          <a:bodyPr wrap="square" lIns="0" tIns="0" rIns="0" bIns="0" rtlCol="0">
            <a:spAutoFit/>
          </a:bodyPr>
          <a:lstStyle/>
          <a:p>
            <a:pPr algn="l"/>
            <a:r>
              <a:rPr lang="en-IN" altLang="en-US" sz="2000" dirty="0" err="1">
                <a:gradFill>
                  <a:gsLst>
                    <a:gs pos="2917">
                      <a:schemeClr val="tx1"/>
                    </a:gs>
                    <a:gs pos="30000">
                      <a:schemeClr val="tx1"/>
                    </a:gs>
                  </a:gsLst>
                  <a:lin ang="5400000" scaled="0"/>
                </a:gradFill>
              </a:rPr>
              <a:t>For more information refer : </a:t>
            </a:r>
            <a:r>
              <a:rPr lang="en-IN" altLang="en-US" sz="2000" dirty="0" err="1">
                <a:gradFill>
                  <a:gsLst>
                    <a:gs pos="2917">
                      <a:schemeClr val="tx1"/>
                    </a:gs>
                    <a:gs pos="30000">
                      <a:schemeClr val="tx1"/>
                    </a:gs>
                  </a:gsLst>
                  <a:lin ang="5400000" scaled="0"/>
                </a:gradFill>
                <a:hlinkClick r:id="rId3" action="ppaction://hlinkfile"/>
              </a:rPr>
              <a:t>Build AI Solutions with Azure</a:t>
            </a:r>
            <a:endParaRPr lang="en-IN" altLang="en-US" sz="2000" dirty="0" err="1">
              <a:gradFill>
                <a:gsLst>
                  <a:gs pos="2917">
                    <a:schemeClr val="tx1"/>
                  </a:gs>
                  <a:gs pos="30000">
                    <a:schemeClr val="tx1"/>
                  </a:gs>
                </a:gsLst>
                <a:lin ang="5400000" scaled="0"/>
              </a:gra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Azure M</a:t>
            </a:r>
            <a:r>
              <a:rPr lang="en-IN" altLang="en-US" b="1" dirty="0"/>
              <a:t>achine Learning</a:t>
            </a:r>
            <a:endParaRPr lang="en-IN" altLang="en-US" b="1" dirty="0"/>
          </a:p>
        </p:txBody>
      </p:sp>
      <p:pic>
        <p:nvPicPr>
          <p:cNvPr id="3" name="Picture 2"/>
          <p:cNvPicPr>
            <a:picLocks noChangeAspect="1"/>
          </p:cNvPicPr>
          <p:nvPr/>
        </p:nvPicPr>
        <p:blipFill>
          <a:blip r:embed="rId1"/>
          <a:stretch>
            <a:fillRect/>
          </a:stretch>
        </p:blipFill>
        <p:spPr>
          <a:xfrm>
            <a:off x="8947785" y="457200"/>
            <a:ext cx="2738120" cy="1384935"/>
          </a:xfrm>
          <a:prstGeom prst="rect">
            <a:avLst/>
          </a:prstGeom>
        </p:spPr>
      </p:pic>
      <p:pic>
        <p:nvPicPr>
          <p:cNvPr id="4" name="Picture 3"/>
          <p:cNvPicPr>
            <a:picLocks noChangeAspect="1"/>
          </p:cNvPicPr>
          <p:nvPr/>
        </p:nvPicPr>
        <p:blipFill>
          <a:blip r:embed="rId2"/>
          <a:stretch>
            <a:fillRect/>
          </a:stretch>
        </p:blipFill>
        <p:spPr>
          <a:xfrm>
            <a:off x="447040" y="2092325"/>
            <a:ext cx="11159490" cy="37649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720"/>
          </a:xfrm>
        </p:spPr>
        <p:txBody>
          <a:bodyPr/>
          <a:lstStyle/>
          <a:p>
            <a:r>
              <a:rPr lang="en-US" b="1" dirty="0"/>
              <a:t>Getting Started with Azure ML!</a:t>
            </a:r>
            <a:endParaRPr lang="en-US" b="1" dirty="0"/>
          </a:p>
        </p:txBody>
      </p:sp>
      <p:sp>
        <p:nvSpPr>
          <p:cNvPr id="6" name="Text Placeholder 5"/>
          <p:cNvSpPr>
            <a:spLocks noGrp="1"/>
          </p:cNvSpPr>
          <p:nvPr>
            <p:ph type="body" sz="quarter" idx="10"/>
          </p:nvPr>
        </p:nvSpPr>
        <p:spPr>
          <a:xfrm>
            <a:off x="524510" y="1369060"/>
            <a:ext cx="9878060" cy="5574030"/>
          </a:xfrm>
        </p:spPr>
        <p:txBody>
          <a:bodyPr wrap="square"/>
          <a:lstStyle/>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Knowledge on Python or R.</a:t>
            </a:r>
            <a:endParaRPr lang="en-US" sz="2400" dirty="0">
              <a:solidFill>
                <a:schemeClr val="tx1"/>
              </a:solidFill>
              <a:latin typeface="+mn-ea"/>
              <a:ea typeface="Times New Roman" panose="02020603050405020304"/>
              <a:cs typeface="+mn-ea"/>
              <a:sym typeface="Times New Roman" panose="02020603050405020304"/>
            </a:endParaRPr>
          </a:p>
          <a:p>
            <a:pPr>
              <a:buFont typeface="Arial" panose="020B0604020202020204" pitchFamily="34" charset="0"/>
            </a:pPr>
            <a:r>
              <a:rPr lang="en-US" sz="2400" dirty="0">
                <a:solidFill>
                  <a:schemeClr val="tx1"/>
                </a:solidFill>
                <a:latin typeface="+mn-ea"/>
                <a:ea typeface="Times New Roman" panose="02020603050405020304"/>
                <a:cs typeface="+mn-ea"/>
                <a:sym typeface="Times New Roman" panose="02020603050405020304"/>
              </a:rPr>
              <a:t>       </a:t>
            </a:r>
            <a:r>
              <a:rPr lang="en-US" sz="1800" dirty="0">
                <a:solidFill>
                  <a:schemeClr val="tx1"/>
                </a:solidFill>
                <a:latin typeface="+mn-ea"/>
                <a:ea typeface="Times New Roman" panose="02020603050405020304"/>
                <a:cs typeface="+mn-ea"/>
                <a:sym typeface="Times New Roman" panose="02020603050405020304"/>
              </a:rPr>
              <a:t>a. Python for Beginners (Microsoft Developer)</a:t>
            </a:r>
            <a:endParaRPr lang="en-US" sz="18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Machine Learning Basics.</a:t>
            </a:r>
            <a:endParaRPr lang="en-US" sz="2400" dirty="0">
              <a:solidFill>
                <a:schemeClr val="tx1"/>
              </a:solidFill>
              <a:latin typeface="+mn-ea"/>
              <a:ea typeface="Times New Roman" panose="02020603050405020304"/>
              <a:cs typeface="+mn-ea"/>
              <a:sym typeface="Times New Roman" panose="02020603050405020304"/>
            </a:endParaRPr>
          </a:p>
          <a:p>
            <a:pPr>
              <a:buFont typeface="Arial" panose="020B0604020202020204" pitchFamily="34" charset="0"/>
            </a:pPr>
            <a:r>
              <a:rPr lang="en-US" sz="1800" dirty="0">
                <a:solidFill>
                  <a:schemeClr val="tx1"/>
                </a:solidFill>
                <a:latin typeface="+mn-ea"/>
                <a:ea typeface="Times New Roman" panose="02020603050405020304"/>
                <a:cs typeface="+mn-ea"/>
                <a:sym typeface="Times New Roman" panose="02020603050405020304"/>
              </a:rPr>
              <a:t>         a. Andrew Ng (Machine Learning - Standford)</a:t>
            </a:r>
            <a:endParaRPr lang="en-US" sz="1800" dirty="0">
              <a:solidFill>
                <a:schemeClr val="tx1"/>
              </a:solidFill>
              <a:latin typeface="+mn-ea"/>
              <a:ea typeface="Times New Roman" panose="02020603050405020304"/>
              <a:cs typeface="+mn-ea"/>
              <a:sym typeface="Times New Roman" panose="02020603050405020304"/>
            </a:endParaRPr>
          </a:p>
          <a:p>
            <a:pPr marL="457200" indent="-457200">
              <a:buFont typeface="Arial" panose="020B0604020202020204" pitchFamily="34" charset="0"/>
              <a:buChar char="•"/>
            </a:pPr>
            <a:r>
              <a:rPr lang="en-US" sz="2400" dirty="0">
                <a:solidFill>
                  <a:schemeClr val="tx1"/>
                </a:solidFill>
                <a:latin typeface="+mn-ea"/>
                <a:ea typeface="Times New Roman" panose="02020603050405020304"/>
                <a:cs typeface="+mn-ea"/>
                <a:sym typeface="Times New Roman" panose="02020603050405020304"/>
              </a:rPr>
              <a:t>Azure Machine Learning (End to End)</a:t>
            </a:r>
            <a:endParaRPr lang="en-US" sz="2400" dirty="0">
              <a:solidFill>
                <a:schemeClr val="tx1"/>
              </a:solidFill>
              <a:latin typeface="+mn-ea"/>
              <a:ea typeface="Times New Roman" panose="02020603050405020304"/>
              <a:cs typeface="+mn-ea"/>
              <a:sym typeface="Times New Roman" panose="02020603050405020304"/>
            </a:endParaRPr>
          </a:p>
          <a:p>
            <a:pPr>
              <a:buFont typeface="Arial" panose="020B0604020202020204" pitchFamily="34" charset="0"/>
            </a:pPr>
            <a:r>
              <a:rPr lang="en-US" sz="1800" dirty="0">
                <a:solidFill>
                  <a:schemeClr val="tx1"/>
                </a:solidFill>
                <a:latin typeface="+mn-lt"/>
                <a:ea typeface="Gill Sans" panose="020B0502020104020203"/>
                <a:cs typeface="+mn-lt"/>
                <a:sym typeface="Gill Sans" panose="020B0502020104020203"/>
              </a:rPr>
              <a:t>         a. Azure Machine Learning - </a:t>
            </a:r>
            <a:r>
              <a:rPr lang="en-US" sz="1800" u="sng" dirty="0">
                <a:solidFill>
                  <a:schemeClr val="tx1"/>
                </a:solidFill>
                <a:latin typeface="+mn-lt"/>
                <a:ea typeface="Gill Sans" panose="020B0502020104020203"/>
                <a:cs typeface="+mn-lt"/>
                <a:sym typeface="Gill Sans" panose="020B0502020104020203"/>
                <a:hlinkClick r:id="rId1"/>
              </a:rPr>
              <a:t>https://azure.microsoft.com/en-us/services/machine-learning/</a:t>
            </a:r>
            <a:endParaRPr lang="en-US" sz="1800" u="sng" dirty="0">
              <a:solidFill>
                <a:schemeClr val="tx1"/>
              </a:solidFill>
              <a:latin typeface="+mn-lt"/>
              <a:ea typeface="Gill Sans" panose="020B0502020104020203"/>
              <a:cs typeface="+mn-lt"/>
              <a:sym typeface="Gill Sans" panose="020B0502020104020203"/>
            </a:endParaRPr>
          </a:p>
          <a:p>
            <a:pPr>
              <a:buFont typeface="Arial" panose="020B0604020202020204" pitchFamily="34" charset="0"/>
            </a:pPr>
            <a:r>
              <a:rPr lang="en-US" sz="1800" dirty="0">
                <a:solidFill>
                  <a:schemeClr val="tx1"/>
                </a:solidFill>
                <a:latin typeface="+mn-lt"/>
                <a:ea typeface="Gill Sans" panose="020B0502020104020203"/>
                <a:cs typeface="+mn-lt"/>
                <a:sym typeface="Gill Sans" panose="020B0502020104020203"/>
                <a:hlinkClick r:id="rId1"/>
              </a:rPr>
              <a:t> </a:t>
            </a:r>
            <a:r>
              <a:rPr lang="en-US" sz="1800" dirty="0">
                <a:solidFill>
                  <a:schemeClr val="tx1"/>
                </a:solidFill>
                <a:latin typeface="+mn-lt"/>
                <a:ea typeface="Gill Sans" panose="020B0502020104020203"/>
                <a:cs typeface="+mn-lt"/>
                <a:sym typeface="Gill Sans" panose="020B0502020104020203"/>
              </a:rPr>
              <a:t>        </a:t>
            </a:r>
            <a:r>
              <a:rPr lang="en-US" sz="1800">
                <a:solidFill>
                  <a:schemeClr val="tx1"/>
                </a:solidFill>
                <a:latin typeface="+mn-lt"/>
                <a:ea typeface="Gill Sans" panose="020B0502020104020203"/>
                <a:cs typeface="+mn-lt"/>
                <a:sym typeface="Gill Sans" panose="020B0502020104020203"/>
              </a:rPr>
              <a:t>b. Azure ML Studio -</a:t>
            </a:r>
            <a:r>
              <a:rPr lang="en-US" sz="1800" dirty="0">
                <a:solidFill>
                  <a:schemeClr val="tx1"/>
                </a:solidFill>
                <a:latin typeface="+mn-lt"/>
                <a:ea typeface="Gill Sans" panose="020B0502020104020203"/>
                <a:cs typeface="+mn-lt"/>
                <a:sym typeface="Gill Sans" panose="020B0502020104020203"/>
              </a:rPr>
              <a:t> </a:t>
            </a:r>
            <a:r>
              <a:rPr lang="en-US" sz="1800" u="sng" dirty="0">
                <a:solidFill>
                  <a:schemeClr val="tx1"/>
                </a:solidFill>
                <a:latin typeface="+mn-lt"/>
                <a:ea typeface="Gill Sans" panose="020B0502020104020203"/>
                <a:cs typeface="+mn-lt"/>
                <a:sym typeface="Gill Sans" panose="020B0502020104020203"/>
                <a:hlinkClick r:id="rId2"/>
              </a:rPr>
              <a:t>https://studio.azureml.net/</a:t>
            </a:r>
            <a:endParaRPr lang="en-US" sz="1800" u="sng" dirty="0">
              <a:solidFill>
                <a:schemeClr val="tx1"/>
              </a:solidFill>
              <a:latin typeface="+mn-lt"/>
              <a:ea typeface="Gill Sans" panose="020B0502020104020203"/>
              <a:cs typeface="+mn-lt"/>
              <a:sym typeface="Gill Sans" panose="020B0502020104020203"/>
            </a:endParaRPr>
          </a:p>
          <a:p>
            <a:pPr>
              <a:buFont typeface="Arial" panose="020B0604020202020204" pitchFamily="34" charset="0"/>
            </a:pPr>
            <a:endParaRPr lang="en-US" sz="1800" u="sng" dirty="0">
              <a:solidFill>
                <a:schemeClr val="tx1"/>
              </a:solidFill>
              <a:latin typeface="+mn-lt"/>
              <a:ea typeface="Gill Sans" panose="020B0502020104020203"/>
              <a:cs typeface="+mn-lt"/>
              <a:sym typeface="Gill Sans" panose="020B0502020104020203"/>
              <a:hlinkClick r:id="rId2"/>
            </a:endParaRPr>
          </a:p>
          <a:p>
            <a:pPr>
              <a:buFont typeface="Arial" panose="020B0604020202020204" pitchFamily="34" charset="0"/>
            </a:pPr>
            <a:r>
              <a:rPr lang="en-US" sz="1800" u="sng">
                <a:solidFill>
                  <a:schemeClr val="tx1"/>
                </a:solidFill>
                <a:latin typeface="+mn-lt"/>
                <a:ea typeface="Gill Sans" panose="020B0502020104020203"/>
                <a:cs typeface="+mn-lt"/>
              </a:rPr>
              <a:t>Extra Tips</a:t>
            </a:r>
            <a:r>
              <a:rPr lang="en-US" sz="1800">
                <a:solidFill>
                  <a:schemeClr val="tx1"/>
                </a:solidFill>
                <a:latin typeface="+mn-lt"/>
                <a:ea typeface="Gill Sans" panose="020B0502020104020203"/>
                <a:cs typeface="+mn-lt"/>
              </a:rPr>
              <a:t> - </a:t>
            </a:r>
            <a:endParaRPr lang="en-US" sz="1800">
              <a:solidFill>
                <a:schemeClr val="tx1"/>
              </a:solidFill>
              <a:latin typeface="+mn-lt"/>
              <a:ea typeface="Gill Sans" panose="020B0502020104020203"/>
              <a:cs typeface="+mn-lt"/>
            </a:endParaRPr>
          </a:p>
          <a:p>
            <a:pPr marL="285750" indent="-285750">
              <a:buFont typeface="Arial" panose="020B0604020202020204" pitchFamily="34" charset="0"/>
              <a:buChar char="•"/>
            </a:pPr>
            <a:r>
              <a:rPr lang="en-US" sz="2400">
                <a:solidFill>
                  <a:schemeClr val="tx1"/>
                </a:solidFill>
                <a:latin typeface="+mn-lt"/>
                <a:ea typeface="Gill Sans" panose="020B0502020104020203"/>
                <a:cs typeface="+mn-lt"/>
              </a:rPr>
              <a:t>  Kaggle for better widening of knowledge.</a:t>
            </a:r>
            <a:endParaRPr lang="en-US" sz="2400">
              <a:solidFill>
                <a:schemeClr val="tx1"/>
              </a:solidFill>
              <a:latin typeface="+mn-lt"/>
              <a:ea typeface="Gill Sans" panose="020B0502020104020203"/>
              <a:cs typeface="+mn-lt"/>
            </a:endParaRPr>
          </a:p>
          <a:p>
            <a:pPr>
              <a:buFont typeface="Arial" panose="020B0604020202020204" pitchFamily="34" charset="0"/>
            </a:pPr>
            <a:r>
              <a:rPr lang="en-US" sz="1800">
                <a:solidFill>
                  <a:schemeClr val="tx1"/>
                </a:solidFill>
                <a:latin typeface="+mn-lt"/>
                <a:ea typeface="Gill Sans" panose="020B0502020104020203"/>
                <a:cs typeface="+mn-lt"/>
              </a:rPr>
              <a:t>          a. Follow profiles of Kaggle Grandmaster Like - </a:t>
            </a:r>
            <a:r>
              <a:rPr lang="en-US" sz="1800">
                <a:solidFill>
                  <a:schemeClr val="tx1"/>
                </a:solidFill>
                <a:latin typeface="+mn-lt"/>
                <a:ea typeface="Gill Sans" panose="020B0502020104020203"/>
                <a:cs typeface="+mn-lt"/>
                <a:hlinkClick r:id="rId3" action="ppaction://hlinkfile">
                  <a:extLst>
                    <a:ext uri="{DAF060AB-1E55-43B9-8AAB-6FB025537F2F}">
                      <wpsdc:hlinkClr xmlns:wpsdc="http://www.wps.cn/officeDocument/2017/drawingmlCustomData" val="0078D4"/>
                      <wpsdc:folHlinkClr xmlns:wpsdc="http://www.wps.cn/officeDocument/2017/drawingmlCustomData" val="0078D4"/>
                      <wpsdc:hlinkUnderline xmlns:wpsdc="http://www.wps.cn/officeDocument/2017/drawingmlCustomData" val="1"/>
                    </a:ext>
                  </a:extLst>
                </a:hlinkClick>
              </a:rPr>
              <a:t>Abhishek Thakur</a:t>
            </a:r>
            <a:r>
              <a:rPr lang="en-US" sz="1800">
                <a:solidFill>
                  <a:schemeClr val="tx1"/>
                </a:solidFill>
                <a:latin typeface="+mn-lt"/>
                <a:ea typeface="Gill Sans" panose="020B0502020104020203"/>
                <a:cs typeface="+mn-lt"/>
              </a:rPr>
              <a:t>, </a:t>
            </a:r>
            <a:r>
              <a:rPr lang="en-US" sz="1800">
                <a:solidFill>
                  <a:schemeClr val="tx1"/>
                </a:solidFill>
                <a:latin typeface="+mn-lt"/>
                <a:ea typeface="Gill Sans" panose="020B0502020104020203"/>
                <a:cs typeface="+mn-lt"/>
                <a:hlinkClick r:id="rId4" action="ppaction://hlinkfile"/>
              </a:rPr>
              <a:t>Parul Pandey</a:t>
            </a:r>
            <a:r>
              <a:rPr lang="en-US" sz="1800">
                <a:solidFill>
                  <a:schemeClr val="tx1"/>
                </a:solidFill>
                <a:latin typeface="+mn-lt"/>
                <a:ea typeface="Gill Sans" panose="020B0502020104020203"/>
                <a:cs typeface="+mn-lt"/>
              </a:rPr>
              <a:t>, etc etc.</a:t>
            </a:r>
            <a:endParaRPr lang="en-US" sz="1800">
              <a:solidFill>
                <a:schemeClr val="tx1"/>
              </a:solidFill>
              <a:latin typeface="+mn-lt"/>
              <a:ea typeface="Gill Sans" panose="020B0502020104020203"/>
              <a:cs typeface="+mn-lt"/>
            </a:endParaRPr>
          </a:p>
          <a:p>
            <a:pPr marL="285750" indent="-285750">
              <a:buFont typeface="Arial" panose="020B0604020202020204" pitchFamily="34" charset="0"/>
              <a:buChar char="•"/>
            </a:pPr>
            <a:r>
              <a:rPr lang="en-US" sz="2400">
                <a:solidFill>
                  <a:schemeClr val="tx1"/>
                </a:solidFill>
                <a:latin typeface="+mn-lt"/>
                <a:ea typeface="Gill Sans" panose="020B0502020104020203"/>
                <a:cs typeface="+mn-lt"/>
                <a:sym typeface="+mn-ea"/>
              </a:rPr>
              <a:t>  Microsoft AI School  - </a:t>
            </a:r>
            <a:r>
              <a:rPr lang="en-US" sz="1800" u="sng">
                <a:solidFill>
                  <a:schemeClr val="accent1"/>
                </a:solidFill>
                <a:latin typeface="+mn-lt"/>
                <a:ea typeface="Gill Sans" panose="020B0502020104020203"/>
                <a:cs typeface="+mn-lt"/>
                <a:sym typeface="+mn-ea"/>
              </a:rPr>
              <a:t>https://aischool.microsoft.com/</a:t>
            </a:r>
            <a:endParaRPr lang="en-US" sz="2400">
              <a:solidFill>
                <a:schemeClr val="tx1"/>
              </a:solidFill>
              <a:latin typeface="+mn-lt"/>
              <a:ea typeface="Gill Sans" panose="020B0502020104020203"/>
              <a:cs typeface="+mn-lt"/>
              <a:sym typeface="+mn-ea"/>
            </a:endParaRPr>
          </a:p>
          <a:p>
            <a:pPr>
              <a:buFont typeface="Arial" panose="020B0604020202020204" pitchFamily="34" charset="0"/>
            </a:pPr>
            <a:endParaRPr lang="en-US" sz="1800">
              <a:solidFill>
                <a:schemeClr val="tx1"/>
              </a:solidFill>
              <a:latin typeface="+mn-lt"/>
              <a:ea typeface="Gill Sans" panose="020B0502020104020203"/>
              <a:cs typeface="+mn-lt"/>
            </a:endParaRPr>
          </a:p>
          <a:p>
            <a:pPr>
              <a:buFont typeface="Arial" panose="020B0604020202020204" pitchFamily="34" charset="0"/>
            </a:pPr>
            <a:endParaRPr lang="en-US" sz="1800">
              <a:solidFill>
                <a:schemeClr val="tx1"/>
              </a:solidFill>
              <a:latin typeface="+mn-lt"/>
              <a:ea typeface="Gill Sans" panose="020B0502020104020203"/>
              <a:cs typeface="+mn-lt"/>
            </a:endParaRPr>
          </a:p>
          <a:p>
            <a:pPr>
              <a:buFont typeface="Arial" panose="020B0604020202020204" pitchFamily="34" charset="0"/>
            </a:pPr>
            <a:endParaRPr lang="en-US" sz="1800" dirty="0">
              <a:solidFill>
                <a:schemeClr val="tx1"/>
              </a:solidFill>
              <a:latin typeface="+mn-lt"/>
              <a:ea typeface="Gill Sans" panose="020B0502020104020203"/>
              <a:cs typeface="+mn-lt"/>
              <a:sym typeface="Times New Roman" panose="02020603050405020304"/>
            </a:endParaRPr>
          </a:p>
        </p:txBody>
      </p:sp>
      <p:pic>
        <p:nvPicPr>
          <p:cNvPr id="3" name="Picture 2"/>
          <p:cNvPicPr>
            <a:picLocks noChangeAspect="1"/>
          </p:cNvPicPr>
          <p:nvPr/>
        </p:nvPicPr>
        <p:blipFill>
          <a:blip r:embed="rId5"/>
          <a:stretch>
            <a:fillRect/>
          </a:stretch>
        </p:blipFill>
        <p:spPr>
          <a:xfrm>
            <a:off x="8947785" y="457200"/>
            <a:ext cx="2738120" cy="1384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Thank you!</a:t>
            </a: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9359" y="1423274"/>
            <a:ext cx="6637867" cy="553998"/>
          </a:xfrm>
        </p:spPr>
        <p:txBody>
          <a:bodyPr/>
          <a:lstStyle/>
          <a:p>
            <a:r>
              <a:rPr lang="en-US" dirty="0"/>
              <a:t>Agenda of The Session</a:t>
            </a:r>
            <a:endParaRPr lang="en-US" dirty="0"/>
          </a:p>
        </p:txBody>
      </p:sp>
      <p:sp>
        <p:nvSpPr>
          <p:cNvPr id="5" name="Text Placeholder 4"/>
          <p:cNvSpPr>
            <a:spLocks noGrp="1"/>
          </p:cNvSpPr>
          <p:nvPr>
            <p:ph type="body" sz="quarter" idx="12"/>
          </p:nvPr>
        </p:nvSpPr>
        <p:spPr>
          <a:xfrm>
            <a:off x="647700" y="2632710"/>
            <a:ext cx="7665720" cy="2154436"/>
          </a:xfrm>
        </p:spPr>
        <p:txBody>
          <a:bodyPr wrap="square"/>
          <a:lstStyle/>
          <a:p>
            <a:pPr marL="342900" indent="-342900">
              <a:buFont typeface="Arial" panose="020B0604020202020204" pitchFamily="34" charset="0"/>
              <a:buChar char="•"/>
            </a:pPr>
            <a:r>
              <a:rPr lang="en-US" dirty="0"/>
              <a:t>Basics of Cloud Computing.</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Fundamentals of Microsoft Azure.</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Introduction to Machine Learning.</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Getting started with Azure ML.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dirty="0"/>
              <a:t>What is Cloud?</a:t>
            </a:r>
            <a:endParaRPr lang="en-US" dirty="0"/>
          </a:p>
        </p:txBody>
      </p:sp>
      <p:sp>
        <p:nvSpPr>
          <p:cNvPr id="6" name="Text Placeholder 5"/>
          <p:cNvSpPr>
            <a:spLocks noGrp="1"/>
          </p:cNvSpPr>
          <p:nvPr>
            <p:ph type="body" sz="quarter" idx="10"/>
          </p:nvPr>
        </p:nvSpPr>
        <p:spPr>
          <a:xfrm>
            <a:off x="322148" y="3708869"/>
            <a:ext cx="11018520" cy="2240613"/>
          </a:xfrm>
        </p:spPr>
        <p:txBody>
          <a:bodyPr/>
          <a:lstStyle/>
          <a:p>
            <a:r>
              <a:rPr lang="en-US" dirty="0"/>
              <a:t>Cloud computing allows businesses to run essential programs and applications through the Internet, saving them time, space, hassle and lots and lots of money. </a:t>
            </a:r>
            <a:endParaRPr lang="en-US" dirty="0"/>
          </a:p>
          <a:p>
            <a:r>
              <a:rPr lang="en-US" dirty="0"/>
              <a:t>Billing for cloud services works just like the way you pay for utilities like gas and electricity in your home; it's pay-as-you-go.</a:t>
            </a:r>
            <a:endParaRPr lang="en-US" dirty="0"/>
          </a:p>
        </p:txBody>
      </p:sp>
      <p:pic>
        <p:nvPicPr>
          <p:cNvPr id="2" name="Picture 1" descr="Картинки по запросу cloud technology flat gif"/>
          <p:cNvPicPr>
            <a:picLocks noChangeAspect="1" noChangeArrowheads="1" noCrop="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6287" y="1284149"/>
            <a:ext cx="2850578" cy="21379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8235"/>
          <a:stretch>
            <a:fillRect/>
          </a:stretch>
        </p:blipFill>
        <p:spPr>
          <a:xfrm>
            <a:off x="8189365" y="174668"/>
            <a:ext cx="3546348" cy="3254332"/>
          </a:xfrm>
          <a:prstGeom prst="rect">
            <a:avLst/>
          </a:prstGeom>
        </p:spPr>
      </p:pic>
      <p:pic>
        <p:nvPicPr>
          <p:cNvPr id="8" name="Picture 7"/>
          <p:cNvPicPr>
            <a:picLocks noChangeAspect="1"/>
          </p:cNvPicPr>
          <p:nvPr/>
        </p:nvPicPr>
        <p:blipFill>
          <a:blip r:embed="rId3"/>
          <a:stretch>
            <a:fillRect/>
          </a:stretch>
        </p:blipFill>
        <p:spPr>
          <a:xfrm>
            <a:off x="5024437" y="1278958"/>
            <a:ext cx="2143125" cy="214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Benefits of Cloud Computing</a:t>
            </a:r>
            <a:endParaRPr lang="en-US" dirty="0"/>
          </a:p>
        </p:txBody>
      </p:sp>
      <p:sp>
        <p:nvSpPr>
          <p:cNvPr id="6" name="Text Placeholder 5"/>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US" dirty="0"/>
              <a:t>Its cost-effective(Consumption Based Model)</a:t>
            </a:r>
            <a:endParaRPr lang="en-US" dirty="0"/>
          </a:p>
          <a:p>
            <a:pPr marL="457200" indent="-457200">
              <a:buFont typeface="Arial" panose="020B0604020202020204" pitchFamily="34" charset="0"/>
              <a:buChar char="•"/>
            </a:pPr>
            <a:r>
              <a:rPr lang="en-US" dirty="0"/>
              <a:t>It's scalable</a:t>
            </a:r>
            <a:endParaRPr lang="en-US" dirty="0"/>
          </a:p>
          <a:p>
            <a:pPr marL="457200" indent="-457200">
              <a:buFont typeface="Arial" panose="020B0604020202020204" pitchFamily="34" charset="0"/>
              <a:buChar char="•"/>
            </a:pPr>
            <a:r>
              <a:rPr lang="en-US" dirty="0"/>
              <a:t>It’s elastic</a:t>
            </a:r>
            <a:endParaRPr lang="en-US" dirty="0"/>
          </a:p>
          <a:p>
            <a:pPr marL="457200" indent="-457200">
              <a:buFont typeface="Arial" panose="020B0604020202020204" pitchFamily="34" charset="0"/>
              <a:buChar char="•"/>
            </a:pPr>
            <a:r>
              <a:rPr lang="en-US" dirty="0"/>
              <a:t>It's current</a:t>
            </a:r>
            <a:endParaRPr lang="en-US" dirty="0"/>
          </a:p>
          <a:p>
            <a:pPr marL="457200" indent="-457200">
              <a:buFont typeface="Arial" panose="020B0604020202020204" pitchFamily="34" charset="0"/>
              <a:buChar char="•"/>
            </a:pPr>
            <a:r>
              <a:rPr lang="en-US" dirty="0"/>
              <a:t>It’s reliable and secure</a:t>
            </a:r>
            <a:endParaRPr lang="en-US" dirty="0"/>
          </a:p>
          <a:p>
            <a:pPr marL="457200" indent="-457200">
              <a:buFont typeface="Arial" panose="020B0604020202020204" pitchFamily="34" charset="0"/>
              <a:buChar char="•"/>
            </a:pPr>
            <a:r>
              <a:rPr lang="en-US" dirty="0"/>
              <a:t>It’s global</a:t>
            </a:r>
            <a:endParaRPr lang="en-US" dirty="0"/>
          </a:p>
        </p:txBody>
      </p:sp>
      <p:pic>
        <p:nvPicPr>
          <p:cNvPr id="5" name="Picture 4"/>
          <p:cNvPicPr>
            <a:picLocks noChangeAspect="1"/>
          </p:cNvPicPr>
          <p:nvPr/>
        </p:nvPicPr>
        <p:blipFill>
          <a:blip r:embed="rId1"/>
          <a:stretch>
            <a:fillRect/>
          </a:stretch>
        </p:blipFill>
        <p:spPr>
          <a:xfrm>
            <a:off x="6954520" y="2054860"/>
            <a:ext cx="4853305" cy="3355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3 Cornerstones of Cloud</a:t>
            </a:r>
            <a:endParaRPr lang="en-US" dirty="0"/>
          </a:p>
        </p:txBody>
      </p:sp>
      <p:sp>
        <p:nvSpPr>
          <p:cNvPr id="6" name="Text Placeholder 5"/>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pPr>
            <a:r>
              <a:rPr lang="en-US" dirty="0"/>
              <a:t>Software as a Service-Software as a service, is a way of delivering centrally hosted applications over the internet as a service. </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Infrastructure as a Service-Infrastructure as a service, IaaS or IaaS, allows customers to instantly build out new hardware and other network devices.</a:t>
            </a: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Platform as a Service-Platform as a Service or PaaS is relatively new to the cloud world but it has quickly gained customers as it provides an easier approach to accessing a development rich environment for application building. </a:t>
            </a:r>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1"/>
          <a:srcRect l="1972" t="2397"/>
          <a:stretch>
            <a:fillRect/>
          </a:stretch>
        </p:blipFill>
        <p:spPr>
          <a:xfrm>
            <a:off x="678729" y="1046375"/>
            <a:ext cx="10392524" cy="43834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endParaRPr lang="en-US" dirty="0"/>
          </a:p>
        </p:txBody>
      </p:sp>
      <p:sp>
        <p:nvSpPr>
          <p:cNvPr id="6" name="Text Placeholder 5"/>
          <p:cNvSpPr>
            <a:spLocks noGrp="1"/>
          </p:cNvSpPr>
          <p:nvPr>
            <p:ph type="body" sz="quarter" idx="10"/>
          </p:nvPr>
        </p:nvSpPr>
        <p:spPr>
          <a:xfrm>
            <a:off x="586390" y="1434370"/>
            <a:ext cx="11018520" cy="861774"/>
          </a:xfrm>
        </p:spPr>
        <p:txBody>
          <a:bodyPr/>
          <a:lstStyle/>
          <a:p>
            <a:r>
              <a:rPr lang="en-US" dirty="0"/>
              <a:t>A cloud deployment model basically defines how the data is stored and how users interact with it.</a:t>
            </a:r>
            <a:endParaRPr lang="en-US" dirty="0"/>
          </a:p>
        </p:txBody>
      </p:sp>
      <p:sp>
        <p:nvSpPr>
          <p:cNvPr id="4" name="Text Placeholder 5"/>
          <p:cNvSpPr txBox="1"/>
          <p:nvPr/>
        </p:nvSpPr>
        <p:spPr>
          <a:xfrm>
            <a:off x="512546" y="2567226"/>
            <a:ext cx="11018520" cy="3360920"/>
          </a:xfrm>
          <a:prstGeom prst="rect">
            <a:avLst/>
          </a:prstGeom>
        </p:spPr>
        <p:txBody>
          <a:bodyPr vert="horz" wrap="square" lIns="0" tIns="0" rIns="0" bIns="0" rtlCol="0">
            <a:spAutoFit/>
          </a:bodyPr>
          <a:lstStyle>
            <a:lvl1pPr marL="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815" rtl="0" eaLnBrk="1" fontAlgn="auto" latinLnBrk="0" hangingPunct="1">
              <a:lnSpc>
                <a:spcPct val="100000"/>
              </a:lnSpc>
              <a:spcBef>
                <a:spcPct val="20000"/>
              </a:spcBef>
              <a:spcAft>
                <a:spcPts val="0"/>
              </a:spcAft>
              <a:buClrTx/>
              <a:buSzPct val="90000"/>
              <a:buFont typeface="Wingdings" panose="05000000000000000000" pitchFamily="2" charset="2"/>
              <a:buNone/>
              <a:defRPr sz="1400" kern="1200" spc="0" baseline="0">
                <a:gradFill>
                  <a:gsLst>
                    <a:gs pos="1250">
                      <a:schemeClr val="tx1"/>
                    </a:gs>
                    <a:gs pos="100000">
                      <a:schemeClr val="tx1"/>
                    </a:gs>
                  </a:gsLst>
                  <a:lin ang="5400000" scaled="0"/>
                </a:gradFill>
                <a:latin typeface="+mn-lt"/>
                <a:ea typeface="+mn-ea"/>
                <a:cs typeface="+mn-cs"/>
              </a:defRPr>
            </a:lvl5pPr>
            <a:lvl6pPr marL="256476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9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580"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305" indent="-233045" algn="l" defTabSz="93281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There are primarily 4 types of models-</a:t>
            </a:r>
            <a:endParaRPr lang="en-US" dirty="0"/>
          </a:p>
          <a:p>
            <a:pPr marL="457200" indent="-457200">
              <a:buFont typeface="Arial" panose="020B0604020202020204" pitchFamily="34" charset="0"/>
              <a:buChar char="•"/>
            </a:pPr>
            <a:r>
              <a:rPr lang="en-US" dirty="0"/>
              <a:t>Public-Public Cloud is a type of cloud hosting that allows the accessibility of systems &amp; its services to its clients/users easily.</a:t>
            </a:r>
            <a:endParaRPr lang="en-US" dirty="0"/>
          </a:p>
          <a:p>
            <a:endParaRPr lang="en-US" dirty="0"/>
          </a:p>
          <a:p>
            <a:pPr marL="457200" indent="-457200">
              <a:buFont typeface="Arial" panose="020B0604020202020204" pitchFamily="34" charset="0"/>
              <a:buChar char="•"/>
            </a:pPr>
            <a:r>
              <a:rPr lang="en-US" dirty="0"/>
              <a:t>Private-As opposed to a public cloud that is available to the general public, only one specific company owns a private one.</a:t>
            </a:r>
            <a:endParaRPr lang="en-US" dirty="0"/>
          </a:p>
          <a:p>
            <a:pPr marL="457200" indent="-457200">
              <a:buFont typeface="Arial" panose="020B0604020202020204" pitchFamily="34" charset="0"/>
              <a:buChar char="•"/>
            </a:pP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algn="l" defTabSz="932180" fontAlgn="base">
          <a:spcBef>
            <a:spcPct val="0"/>
          </a:spcBef>
          <a:spcAft>
            <a:spcPct val="0"/>
          </a:spcAft>
          <a:defRPr sz="2000" dirty="0" err="1" smtClean="0">
            <a:gradFill>
              <a:gsLst>
                <a:gs pos="0">
                  <a:srgbClr val="FFFFFF"/>
                </a:gs>
                <a:gs pos="100000">
                  <a:srgbClr val="FFFFFF"/>
                </a:gs>
              </a:gsLst>
              <a:lin ang="5400000" scaled="0"/>
            </a:gradFill>
            <a:ea typeface="Segoe UI" panose="020B0502040204020203" pitchFamily="34" charset="0"/>
            <a:cs typeface="Segoe UI" panose="020B0502040204020203"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WHITE TEMPLATE</Template>
  <TotalTime>0</TotalTime>
  <Words>6464</Words>
  <Application>WPS Presentation</Application>
  <PresentationFormat>Widescreen</PresentationFormat>
  <Paragraphs>203</Paragraphs>
  <Slides>39</Slides>
  <Notes>38</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39</vt:i4>
      </vt:variant>
    </vt:vector>
  </HeadingPairs>
  <TitlesOfParts>
    <vt:vector size="59" baseType="lpstr">
      <vt:lpstr>Arial</vt:lpstr>
      <vt:lpstr>SimSun</vt:lpstr>
      <vt:lpstr>Wingdings</vt:lpstr>
      <vt:lpstr>Segoe UI</vt:lpstr>
      <vt:lpstr>Segoe UI Semilight</vt:lpstr>
      <vt:lpstr>Consolas</vt:lpstr>
      <vt:lpstr>Segoe UI Light</vt:lpstr>
      <vt:lpstr>-apple-system</vt:lpstr>
      <vt:lpstr>Liberation Mono</vt:lpstr>
      <vt:lpstr>Microsoft YaHei</vt:lpstr>
      <vt:lpstr>Arial Unicode MS</vt:lpstr>
      <vt:lpstr>Segoe UI Semibold</vt:lpstr>
      <vt:lpstr>Times New Roman</vt:lpstr>
      <vt:lpstr>Gill Sans</vt:lpstr>
      <vt:lpstr>Yu Gothic UI</vt:lpstr>
      <vt:lpstr>-apple-system</vt:lpstr>
      <vt:lpstr>Gill Sans</vt:lpstr>
      <vt:lpstr>Times New Roman</vt:lpstr>
      <vt:lpstr>WHITE TEMPLATE</vt:lpstr>
      <vt:lpstr>SOFT BLACK TEMPLATE</vt:lpstr>
      <vt:lpstr>PowerPoint 演示文稿</vt:lpstr>
      <vt:lpstr>Getting Started with Azure and Machine Learning</vt:lpstr>
      <vt:lpstr>Jasleen Sondhi</vt:lpstr>
      <vt:lpstr>Agenda of The Session</vt:lpstr>
      <vt:lpstr>What is Cloud?</vt:lpstr>
      <vt:lpstr>Benefits of Cloud Computing</vt:lpstr>
      <vt:lpstr>3 Cornerstones of Cloud</vt:lpstr>
      <vt:lpstr>PowerPoint 演示文稿</vt:lpstr>
      <vt:lpstr>Cloud Deployment Models</vt:lpstr>
      <vt:lpstr>Cloud Deployment Models</vt:lpstr>
      <vt:lpstr>What is Microsoft Azure?</vt:lpstr>
      <vt:lpstr>Microsoft Azure	</vt:lpstr>
      <vt:lpstr>How does Azure work?</vt:lpstr>
      <vt:lpstr>How to use Azure?</vt:lpstr>
      <vt:lpstr>Tour of Azure Services</vt:lpstr>
      <vt:lpstr>What is a VM? Why use a VM?</vt:lpstr>
      <vt:lpstr>Lets learn how to create a VM!</vt:lpstr>
      <vt:lpstr>PowerPoint 演示文稿</vt:lpstr>
      <vt:lpstr>Introduction to Machine Learning!</vt:lpstr>
      <vt:lpstr>AI : Artificial Intelligence</vt:lpstr>
      <vt:lpstr>AI : Artificial Intelligence</vt:lpstr>
      <vt:lpstr>AI vs ML vs DL</vt:lpstr>
      <vt:lpstr>PowerPoint 演示文稿</vt:lpstr>
      <vt:lpstr>Machine Learning</vt:lpstr>
      <vt:lpstr>PowerPoint 演示文稿</vt:lpstr>
      <vt:lpstr>PowerPoint 演示文稿</vt:lpstr>
      <vt:lpstr>Types of ML Algorithms</vt:lpstr>
      <vt:lpstr>Paradigms of Supervised Learning</vt:lpstr>
      <vt:lpstr>Some Applications of Supervised Learning</vt:lpstr>
      <vt:lpstr>Unsupervised Learning : Clustering</vt:lpstr>
      <vt:lpstr>Some Applications of Unsupervised Learning</vt:lpstr>
      <vt:lpstr>Reinforcement Learning</vt:lpstr>
      <vt:lpstr>Some Applications of Reinforcement Learning</vt:lpstr>
      <vt:lpstr>Knowing more about Azure ML</vt:lpstr>
      <vt:lpstr>End to End ML Workflow</vt:lpstr>
      <vt:lpstr>Azure Machine Learning</vt:lpstr>
      <vt:lpstr>Azure Machine Learning</vt:lpstr>
      <vt:lpstr>Getting Started with Azure ML!</vt:lpstr>
      <vt:lpstr>Thank you!</vt:lpstr>
    </vt:vector>
  </TitlesOfParts>
  <LinksUpToDate>false</LinksUpToDate>
  <SharedDoc>false</SharedDoc>
  <HyperlinksChanged>false</HyperlinksChanged>
  <AppVersion>14.0000</AppVersion>
  <Manager>&lt;Comms manager name here&gt;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creator>"Heidi Laverty" &lt;heidi@mindseyepdx.com&gt;</dc:creator>
  <dc:subject>MSP Program</dc:subject>
  <cp:lastModifiedBy>rahul.bordoloi</cp:lastModifiedBy>
  <cp:revision>100</cp:revision>
  <dcterms:created xsi:type="dcterms:W3CDTF">2019-03-28T18:40:00Z</dcterms:created>
  <dcterms:modified xsi:type="dcterms:W3CDTF">2020-11-14T09:31:49Z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KSOProductBuildVer">
    <vt:lpwstr>1033-11.2.0.9739</vt:lpwstr>
  </property>
</Properties>
</file>